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68" r:id="rId6"/>
    <p:sldId id="258" r:id="rId7"/>
    <p:sldId id="259" r:id="rId8"/>
    <p:sldId id="266" r:id="rId9"/>
    <p:sldId id="261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62" r:id="rId28"/>
    <p:sldId id="265" r:id="rId29"/>
  </p:sldIdLst>
  <p:sldSz cx="18288000" cy="10287000"/>
  <p:notesSz cx="6858000" cy="9144000"/>
  <p:embeddedFontLst>
    <p:embeddedFont>
      <p:font typeface="Open Sans Bold" panose="020B0806030504020204" pitchFamily="34" charset="0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4F9D15-08EF-6F92-05A2-0BE24B072D21}" v="5715" dt="2025-01-23T15:24:01.5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4.svg"/><Relationship Id="rId7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4.svg"/><Relationship Id="rId7" Type="http://schemas.openxmlformats.org/officeDocument/2006/relationships/image" Target="../media/image4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4.svg"/><Relationship Id="rId7" Type="http://schemas.openxmlformats.org/officeDocument/2006/relationships/image" Target="../media/image5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6.svg"/><Relationship Id="rId10" Type="http://schemas.openxmlformats.org/officeDocument/2006/relationships/image" Target="../media/image53.png"/><Relationship Id="rId4" Type="http://schemas.openxmlformats.org/officeDocument/2006/relationships/image" Target="../media/image25.pn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4.svg"/><Relationship Id="rId7" Type="http://schemas.openxmlformats.org/officeDocument/2006/relationships/image" Target="../media/image5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8.png"/><Relationship Id="rId3" Type="http://schemas.openxmlformats.org/officeDocument/2006/relationships/image" Target="../media/image24.svg"/><Relationship Id="rId7" Type="http://schemas.openxmlformats.org/officeDocument/2006/relationships/image" Target="../media/image32.svg"/><Relationship Id="rId12" Type="http://schemas.openxmlformats.org/officeDocument/2006/relationships/image" Target="../media/image5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56.png"/><Relationship Id="rId5" Type="http://schemas.openxmlformats.org/officeDocument/2006/relationships/image" Target="../media/image30.svg"/><Relationship Id="rId10" Type="http://schemas.openxmlformats.org/officeDocument/2006/relationships/image" Target="../media/image26.svg"/><Relationship Id="rId4" Type="http://schemas.openxmlformats.org/officeDocument/2006/relationships/image" Target="../media/image29.png"/><Relationship Id="rId9" Type="http://schemas.openxmlformats.org/officeDocument/2006/relationships/image" Target="../media/image25.png"/><Relationship Id="rId1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2.jpeg"/><Relationship Id="rId3" Type="http://schemas.openxmlformats.org/officeDocument/2006/relationships/image" Target="../media/image24.svg"/><Relationship Id="rId7" Type="http://schemas.openxmlformats.org/officeDocument/2006/relationships/image" Target="../media/image32.svg"/><Relationship Id="rId12" Type="http://schemas.openxmlformats.org/officeDocument/2006/relationships/image" Target="../media/image6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60.png"/><Relationship Id="rId5" Type="http://schemas.openxmlformats.org/officeDocument/2006/relationships/image" Target="../media/image30.svg"/><Relationship Id="rId15" Type="http://schemas.openxmlformats.org/officeDocument/2006/relationships/image" Target="../media/image64.png"/><Relationship Id="rId10" Type="http://schemas.openxmlformats.org/officeDocument/2006/relationships/image" Target="../media/image26.svg"/><Relationship Id="rId4" Type="http://schemas.openxmlformats.org/officeDocument/2006/relationships/image" Target="../media/image29.png"/><Relationship Id="rId9" Type="http://schemas.openxmlformats.org/officeDocument/2006/relationships/image" Target="../media/image25.png"/><Relationship Id="rId1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6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6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6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2.svg"/><Relationship Id="rId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7.jpeg"/><Relationship Id="rId9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6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71.png"/><Relationship Id="rId3" Type="http://schemas.openxmlformats.org/officeDocument/2006/relationships/image" Target="../media/image24.svg"/><Relationship Id="rId7" Type="http://schemas.openxmlformats.org/officeDocument/2006/relationships/image" Target="../media/image32.svg"/><Relationship Id="rId12" Type="http://schemas.openxmlformats.org/officeDocument/2006/relationships/image" Target="../media/image7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69.png"/><Relationship Id="rId5" Type="http://schemas.openxmlformats.org/officeDocument/2006/relationships/image" Target="../media/image30.svg"/><Relationship Id="rId10" Type="http://schemas.openxmlformats.org/officeDocument/2006/relationships/image" Target="../media/image26.svg"/><Relationship Id="rId4" Type="http://schemas.openxmlformats.org/officeDocument/2006/relationships/image" Target="../media/image29.png"/><Relationship Id="rId9" Type="http://schemas.openxmlformats.org/officeDocument/2006/relationships/image" Target="../media/image25.png"/><Relationship Id="rId1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4.svg"/><Relationship Id="rId7" Type="http://schemas.openxmlformats.org/officeDocument/2006/relationships/image" Target="../media/image32.svg"/><Relationship Id="rId12" Type="http://schemas.openxmlformats.org/officeDocument/2006/relationships/image" Target="../media/image7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73.png"/><Relationship Id="rId5" Type="http://schemas.openxmlformats.org/officeDocument/2006/relationships/image" Target="../media/image30.svg"/><Relationship Id="rId10" Type="http://schemas.openxmlformats.org/officeDocument/2006/relationships/image" Target="../media/image26.svg"/><Relationship Id="rId4" Type="http://schemas.openxmlformats.org/officeDocument/2006/relationships/image" Target="../media/image29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4.svg"/><Relationship Id="rId7" Type="http://schemas.openxmlformats.org/officeDocument/2006/relationships/image" Target="../media/image32.svg"/><Relationship Id="rId12" Type="http://schemas.openxmlformats.org/officeDocument/2006/relationships/image" Target="../media/image7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75.png"/><Relationship Id="rId5" Type="http://schemas.openxmlformats.org/officeDocument/2006/relationships/image" Target="../media/image30.svg"/><Relationship Id="rId10" Type="http://schemas.openxmlformats.org/officeDocument/2006/relationships/image" Target="../media/image26.svg"/><Relationship Id="rId4" Type="http://schemas.openxmlformats.org/officeDocument/2006/relationships/image" Target="../media/image29.pn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8.svg"/><Relationship Id="rId7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jpe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83.png"/><Relationship Id="rId7" Type="http://schemas.openxmlformats.org/officeDocument/2006/relationships/image" Target="../media/image2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10" Type="http://schemas.openxmlformats.org/officeDocument/2006/relationships/image" Target="../media/image9.svg"/><Relationship Id="rId4" Type="http://schemas.openxmlformats.org/officeDocument/2006/relationships/image" Target="../media/image84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2.svg"/><Relationship Id="rId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7.jpeg"/><Relationship Id="rId9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6.svg"/><Relationship Id="rId3" Type="http://schemas.openxmlformats.org/officeDocument/2006/relationships/image" Target="../media/image24.svg"/><Relationship Id="rId7" Type="http://schemas.openxmlformats.org/officeDocument/2006/relationships/image" Target="../media/image32.svg"/><Relationship Id="rId12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sv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6.svg"/><Relationship Id="rId3" Type="http://schemas.openxmlformats.org/officeDocument/2006/relationships/image" Target="../media/image24.svg"/><Relationship Id="rId7" Type="http://schemas.openxmlformats.org/officeDocument/2006/relationships/image" Target="../media/image32.svg"/><Relationship Id="rId12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png"/><Relationship Id="rId5" Type="http://schemas.openxmlformats.org/officeDocument/2006/relationships/image" Target="../media/image30.sv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4.svg"/><Relationship Id="rId7" Type="http://schemas.openxmlformats.org/officeDocument/2006/relationships/image" Target="../media/image32.svg"/><Relationship Id="rId12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6.svg"/><Relationship Id="rId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29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4.svg"/><Relationship Id="rId7" Type="http://schemas.openxmlformats.org/officeDocument/2006/relationships/image" Target="../media/image4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5533110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20294"/>
          <a:stretch>
            <a:fillRect/>
          </a:stretch>
        </p:blipFill>
        <p:spPr>
          <a:xfrm>
            <a:off x="12466900" y="9633639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>
            <a:alphaModFix amt="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589378" y="0"/>
            <a:ext cx="10443655" cy="10287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426563" y="3529964"/>
            <a:ext cx="1319991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50">
                <a:solidFill>
                  <a:srgbClr val="E8870A"/>
                </a:solidFill>
                <a:latin typeface="Open Sans Bold"/>
                <a:ea typeface="Open Sans Bold"/>
                <a:cs typeface="Open Sans Bold"/>
              </a:rPr>
              <a:t>C# </a:t>
            </a:r>
            <a:r>
              <a:rPr lang="en-US" sz="8050">
                <a:solidFill>
                  <a:srgbClr val="FFFFFF"/>
                </a:solidFill>
                <a:latin typeface="Open Sans Bold"/>
                <a:ea typeface="Open Sans Bold"/>
                <a:cs typeface="Open Sans Bold"/>
              </a:rPr>
              <a:t>EVOLUTION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09FBE3-A290-FD02-FC4E-1DF0AAD28E5D}"/>
              </a:ext>
            </a:extLst>
          </p:cNvPr>
          <p:cNvSpPr/>
          <p:nvPr/>
        </p:nvSpPr>
        <p:spPr>
          <a:xfrm>
            <a:off x="333154" y="8623678"/>
            <a:ext cx="2896201" cy="6432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3200"/>
              <a:t>Introduction</a:t>
            </a:r>
            <a:endParaRPr lang="en-BE" sz="3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C03C63-AB1B-440F-D02E-99039F13FCBD}"/>
              </a:ext>
            </a:extLst>
          </p:cNvPr>
          <p:cNvSpPr/>
          <p:nvPr/>
        </p:nvSpPr>
        <p:spPr>
          <a:xfrm>
            <a:off x="332443" y="9363976"/>
            <a:ext cx="2896893" cy="644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/>
              <a:t>Code-Examples</a:t>
            </a:r>
            <a:endParaRPr lang="en-BE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8C1B9AA6-1089-B8F9-68A8-280CE5B6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-16505"/>
            <a:ext cx="4234493" cy="10189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Open Sans Bold"/>
                <a:ea typeface="Calibri"/>
                <a:cs typeface="Calibri"/>
              </a:rPr>
              <a:t>Null safety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CE66DD-2DE8-E09B-9768-858D7A2AD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57" y="1600200"/>
            <a:ext cx="8202643" cy="78956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Nullable reference types (C#8)</a:t>
            </a:r>
          </a:p>
          <a:p>
            <a:pPr lvl="1" indent="-342900">
              <a:buFont typeface="Courier New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Reference types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standaard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niet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meer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nullable</a:t>
            </a:r>
          </a:p>
          <a:p>
            <a:pPr lvl="2">
              <a:buFont typeface="Wingdings" pitchFamily="34" charset="0"/>
              <a:buChar char="§"/>
            </a:pPr>
            <a:r>
              <a:rPr lang="en-US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Expliciet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definiëren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nullability</a:t>
            </a:r>
          </a:p>
          <a:p>
            <a:pPr lvl="2">
              <a:buFont typeface="Wingdings" pitchFamily="34" charset="0"/>
              <a:buChar char="§"/>
            </a:pPr>
            <a:r>
              <a:rPr lang="en-US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Activeerbaar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per project</a:t>
            </a:r>
          </a:p>
          <a:p>
            <a:pPr lvl="1" indent="-342900">
              <a:buFont typeface="Courier New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Compile time null safety</a:t>
            </a:r>
          </a:p>
          <a:p>
            <a:pPr lvl="1" indent="-342900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Null-coalescing assignment (C#8)</a:t>
            </a:r>
            <a:endParaRPr lang="en-US" dirty="0">
              <a:solidFill>
                <a:schemeClr val="bg1"/>
              </a:solidFill>
            </a:endParaRPr>
          </a:p>
          <a:p>
            <a:pPr lvl="1" indent="-342900">
              <a:buFont typeface="Courier New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??</a:t>
            </a:r>
          </a:p>
          <a:p>
            <a:pPr lvl="1" indent="-342900">
              <a:buFont typeface="Courier New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Default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waarde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toekennen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indien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expressie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null is</a:t>
            </a: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5A96106E-D0FE-E987-ED19-E3102BEE29F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813509" y="9298139"/>
            <a:ext cx="2304408" cy="623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3ED3BD-EF2B-1199-6F63-5D905F5B9D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4369" y="6617899"/>
            <a:ext cx="3483634" cy="10840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2BE5E9-3662-C4B6-3F13-C34CF0DA4C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4909" y="3285046"/>
            <a:ext cx="4253542" cy="1856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C2E208-0F60-60E7-9D7C-63B30FA5AB6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39139" b="40149"/>
          <a:stretch/>
        </p:blipFill>
        <p:spPr>
          <a:xfrm>
            <a:off x="10016167" y="1599662"/>
            <a:ext cx="6327888" cy="8667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93E509-CF55-D107-D161-C623880DF9F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3512" t="59003" r="3622" b="13351"/>
          <a:stretch/>
        </p:blipFill>
        <p:spPr>
          <a:xfrm>
            <a:off x="10778741" y="2460781"/>
            <a:ext cx="6536449" cy="40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16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8C1B9AA6-1089-B8F9-68A8-280CE5B6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-5723"/>
            <a:ext cx="7960025" cy="10082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Open Sans Bold"/>
                <a:ea typeface="Calibri"/>
                <a:cs typeface="Calibri"/>
              </a:rPr>
              <a:t>Records and immutability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CE66DD-2DE8-E09B-9768-858D7A2AD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57" y="1600200"/>
            <a:ext cx="8202643" cy="78956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Record class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Font typeface="Courier New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Nieuw reference type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gericht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op immutable data structures</a:t>
            </a:r>
          </a:p>
          <a:p>
            <a:pPr lvl="1">
              <a:buFont typeface="Courier New" pitchFamily="34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Ingebouwde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ondersteuning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voor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waarde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vergelijking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i.p.v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standaard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class reference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vergelijking</a:t>
            </a:r>
            <a:endParaRPr lang="en-US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2">
              <a:buFont typeface="Wingdings" pitchFamily="34" charset="0"/>
              <a:buChar char="§"/>
            </a:pP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IEquatable</a:t>
            </a:r>
            <a:endParaRPr lang="en-US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2">
              <a:buFont typeface="Wingdings" pitchFamily="34" charset="0"/>
              <a:buChar char="§"/>
            </a:pP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Overrides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voor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</a:p>
          <a:p>
            <a:pPr lvl="3">
              <a:buFont typeface="Arial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Object.Equals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()</a:t>
            </a:r>
            <a:endParaRPr lang="en-US" sz="2400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3">
              <a:buFont typeface="Arial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Object.GetHashCode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()</a:t>
            </a:r>
          </a:p>
          <a:p>
            <a:pPr lvl="2">
              <a:buFont typeface="Wingdings" pitchFamily="34" charset="0"/>
              <a:buChar char="§"/>
            </a:pP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== != operator methods</a:t>
            </a:r>
          </a:p>
          <a:p>
            <a:pPr lvl="1">
              <a:buFont typeface="Courier New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Immutability</a:t>
            </a:r>
          </a:p>
          <a:p>
            <a:pPr lvl="2">
              <a:buFont typeface="Wingdings" pitchFamily="34" charset="0"/>
              <a:buChar char="§"/>
            </a:pP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Init only properties</a:t>
            </a:r>
          </a:p>
          <a:p>
            <a:pPr lvl="2">
              <a:buFont typeface="Wingdings" pitchFamily="34" charset="0"/>
              <a:buChar char="§"/>
            </a:pP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Positional record (C#12)</a:t>
            </a:r>
          </a:p>
          <a:p>
            <a:pPr lvl="1">
              <a:buFont typeface="Courier New,monospace" pitchFamily="34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Kopieerbaar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met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aanpassing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specifieke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properties met 'with'</a:t>
            </a: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5A96106E-D0FE-E987-ED19-E3102BEE29F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813509" y="9298139"/>
            <a:ext cx="2304408" cy="6231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87EE3A-0F9A-733D-4E78-A0C9C76145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1323" y="2437105"/>
            <a:ext cx="7562850" cy="270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E98C63-1C2E-F732-8A38-F09197BF47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9658" y="5367847"/>
            <a:ext cx="9097577" cy="999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6EBD5A-F72A-9E2D-88D3-16F9EB2DED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8725" y="6724291"/>
            <a:ext cx="7772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95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CE66DD-2DE8-E09B-9768-858D7A2AD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57" y="1600200"/>
            <a:ext cx="8202643" cy="78956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Record struct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Font typeface="Courier New" pitchFamily="34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Gelijkaardig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aan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record class</a:t>
            </a:r>
          </a:p>
          <a:p>
            <a:pPr lvl="1">
              <a:buFont typeface="Courier New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Value type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i.p.v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. reference type</a:t>
            </a:r>
          </a:p>
          <a:p>
            <a:pPr lvl="1">
              <a:buFont typeface="Courier New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Stack allocation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i.p.v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. heap</a:t>
            </a:r>
          </a:p>
          <a:p>
            <a:pPr lvl="2">
              <a:buFont typeface="Wingdings" pitchFamily="34" charset="0"/>
              <a:buChar char="§"/>
            </a:pP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Minder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geheugen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gebruik</a:t>
            </a:r>
          </a:p>
          <a:p>
            <a:pPr lvl="2">
              <a:buFont typeface="Wingdings" pitchFamily="34" charset="0"/>
              <a:buChar char="§"/>
            </a:pP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Performanter</a:t>
            </a: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5A96106E-D0FE-E987-ED19-E3102BEE29F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813509" y="9298139"/>
            <a:ext cx="2304408" cy="623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D9CE1D-4B37-FB31-0F5B-0E3E34B73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420" y="2161995"/>
            <a:ext cx="7105650" cy="571500"/>
          </a:xfrm>
          <a:prstGeom prst="rect">
            <a:avLst/>
          </a:prstGeom>
        </p:spPr>
      </p:pic>
      <p:sp>
        <p:nvSpPr>
          <p:cNvPr id="18" name="Title 10">
            <a:extLst>
              <a:ext uri="{FF2B5EF4-FFF2-40B4-BE49-F238E27FC236}">
                <a16:creationId xmlns:a16="http://schemas.microsoft.com/office/drawing/2014/main" id="{134770EE-C40B-7BA9-8BDE-6782A123069E}"/>
              </a:ext>
            </a:extLst>
          </p:cNvPr>
          <p:cNvSpPr txBox="1">
            <a:spLocks/>
          </p:cNvSpPr>
          <p:nvPr/>
        </p:nvSpPr>
        <p:spPr>
          <a:xfrm>
            <a:off x="1028699" y="-5723"/>
            <a:ext cx="7960025" cy="1008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  <a:latin typeface="Open Sans Bold"/>
                <a:ea typeface="Calibri"/>
                <a:cs typeface="Calibri"/>
              </a:rPr>
              <a:t>Records and immutability</a:t>
            </a:r>
          </a:p>
        </p:txBody>
      </p:sp>
    </p:spTree>
    <p:extLst>
      <p:ext uri="{BB962C8B-B14F-4D97-AF65-F5344CB8AC3E}">
        <p14:creationId xmlns:p14="http://schemas.microsoft.com/office/powerpoint/2010/main" val="4200221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CE66DD-2DE8-E09B-9768-858D7A2AD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57" y="1600200"/>
            <a:ext cx="8202643" cy="76584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Collection initializers</a:t>
            </a:r>
          </a:p>
          <a:p>
            <a:pPr lvl="1">
              <a:buFont typeface="Courier New" pitchFamily="34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Opvullen</a:t>
            </a: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collectie</a:t>
            </a: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bij</a:t>
            </a: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creatie</a:t>
            </a: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+mn-lt"/>
              <a:cs typeface="+mn-lt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+mn-lt"/>
              <a:cs typeface="+mn-lt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+mn-lt"/>
              <a:cs typeface="+mn-lt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+mn-lt"/>
              <a:cs typeface="+mn-lt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Index Initializers (C#6)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Vereenvoudigde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initialisatie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van dictionaries</a:t>
            </a: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</p:txBody>
      </p:sp>
      <p:sp>
        <p:nvSpPr>
          <p:cNvPr id="16" name="Title 10">
            <a:extLst>
              <a:ext uri="{FF2B5EF4-FFF2-40B4-BE49-F238E27FC236}">
                <a16:creationId xmlns:a16="http://schemas.microsoft.com/office/drawing/2014/main" id="{F3E9B50A-77B4-9650-BADA-829F0E9B9873}"/>
              </a:ext>
            </a:extLst>
          </p:cNvPr>
          <p:cNvSpPr txBox="1">
            <a:spLocks/>
          </p:cNvSpPr>
          <p:nvPr/>
        </p:nvSpPr>
        <p:spPr>
          <a:xfrm>
            <a:off x="1028699" y="-27288"/>
            <a:ext cx="3803172" cy="1029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  <a:latin typeface="Open Sans Bold"/>
                <a:ea typeface="Calibri"/>
                <a:cs typeface="Calibri"/>
              </a:rPr>
              <a:t>Collections</a:t>
            </a:r>
            <a:endParaRPr lang="en-US" dirty="0">
              <a:solidFill>
                <a:schemeClr val="accent6"/>
              </a:solidFill>
              <a:latin typeface="Open Sans Bold"/>
            </a:endParaRPr>
          </a:p>
        </p:txBody>
      </p:sp>
      <p:pic>
        <p:nvPicPr>
          <p:cNvPr id="20" name="Picture 10">
            <a:extLst>
              <a:ext uri="{FF2B5EF4-FFF2-40B4-BE49-F238E27FC236}">
                <a16:creationId xmlns:a16="http://schemas.microsoft.com/office/drawing/2014/main" id="{B0956756-4E0A-7446-CAE4-1DF309E417D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813509" y="9298139"/>
            <a:ext cx="2304408" cy="6231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11231A7-1C68-B39F-C14D-02E4053EE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445" y="6541518"/>
            <a:ext cx="5568351" cy="19215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D43653-DE3C-79FD-4F05-DB7A37363D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624" y="2831440"/>
            <a:ext cx="5567992" cy="2451340"/>
          </a:xfrm>
          <a:prstGeom prst="rect">
            <a:avLst/>
          </a:prstGeom>
        </p:spPr>
      </p:pic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85D45B6D-36B9-7BFD-A9FB-11883219C8E0}"/>
              </a:ext>
            </a:extLst>
          </p:cNvPr>
          <p:cNvSpPr txBox="1">
            <a:spLocks/>
          </p:cNvSpPr>
          <p:nvPr/>
        </p:nvSpPr>
        <p:spPr>
          <a:xfrm>
            <a:off x="9144359" y="1639378"/>
            <a:ext cx="8202643" cy="76584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Ranges </a:t>
            </a:r>
            <a:r>
              <a:rPr lang="en-U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en</a:t>
            </a: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indexes (C#8)</a:t>
            </a:r>
          </a:p>
          <a:p>
            <a:pPr lvl="1">
              <a:buFont typeface="Courier New" pitchFamily="34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Eenvoudiger</a:t>
            </a: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werken</a:t>
            </a: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met </a:t>
            </a:r>
            <a:r>
              <a:rPr lang="en-U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delen</a:t>
            </a: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van </a:t>
            </a:r>
            <a:r>
              <a:rPr lang="en-U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collecties</a:t>
            </a:r>
          </a:p>
          <a:p>
            <a:pPr lvl="1">
              <a:buFont typeface="Courier New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Ranges</a:t>
            </a:r>
          </a:p>
          <a:p>
            <a:pPr lvl="2">
              <a:buFont typeface="Wingdings" pitchFamily="34" charset="0"/>
              <a:buChar char="§"/>
            </a:pPr>
            <a:r>
              <a:rPr lang="en-U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Specifieert</a:t>
            </a: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een</a:t>
            </a: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deel</a:t>
            </a: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van </a:t>
            </a:r>
            <a:r>
              <a:rPr lang="en-U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een</a:t>
            </a: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collectie</a:t>
            </a: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met begin </a:t>
            </a:r>
            <a:r>
              <a:rPr lang="en-U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en</a:t>
            </a: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eind</a:t>
            </a: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index</a:t>
            </a:r>
          </a:p>
          <a:p>
            <a:pPr lvl="2">
              <a:buFont typeface="Wingdings" pitchFamily="34" charset="0"/>
              <a:buChar char="§"/>
            </a:pPr>
            <a:endParaRPr lang="en-US" dirty="0">
              <a:solidFill>
                <a:schemeClr val="bg1"/>
              </a:solidFill>
              <a:latin typeface="Aptos"/>
              <a:ea typeface="+mn-lt"/>
              <a:cs typeface="+mn-lt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+mn-lt"/>
              <a:cs typeface="+mn-lt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+mn-lt"/>
              <a:cs typeface="+mn-lt"/>
            </a:endParaRPr>
          </a:p>
          <a:p>
            <a:pPr lvl="1">
              <a:buFont typeface="Courier New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Indexes</a:t>
            </a:r>
          </a:p>
          <a:p>
            <a:pPr lvl="2">
              <a:buFont typeface="Wingdings" pitchFamily="34" charset="0"/>
              <a:buChar char="§"/>
            </a:pPr>
            <a:r>
              <a:rPr lang="en-U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Aanspreken</a:t>
            </a: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collectie</a:t>
            </a: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starten</a:t>
            </a: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vanaf</a:t>
            </a: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het </a:t>
            </a:r>
            <a:r>
              <a:rPr lang="en-U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einde</a:t>
            </a: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i.p.v</a:t>
            </a: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. begin</a:t>
            </a: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+mn-lt"/>
              <a:cs typeface="+mn-lt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+mn-lt"/>
              <a:cs typeface="+mn-lt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+mn-lt"/>
              <a:cs typeface="+mn-lt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+mn-lt"/>
              <a:cs typeface="+mn-lt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+mn-lt"/>
              <a:cs typeface="+mn-lt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+mn-lt"/>
              <a:cs typeface="+mn-lt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90C7CD-2909-269F-406E-D5A60B9C0C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8825" y="4078857"/>
            <a:ext cx="6333947" cy="13960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884C9B-A813-039E-E140-F3ED71AFBD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86848" y="6925215"/>
            <a:ext cx="6893226" cy="23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75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CE66DD-2DE8-E09B-9768-858D7A2AD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57" y="1600200"/>
            <a:ext cx="8202643" cy="76584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Collection expressions (C#12)</a:t>
            </a:r>
          </a:p>
          <a:p>
            <a:pPr lvl="1">
              <a:buFont typeface="Courier New" pitchFamily="34" charset="0"/>
              <a:buChar char="o"/>
            </a:pPr>
            <a:r>
              <a:rPr lang="en-US" sz="320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Vereenvoudiging</a:t>
            </a:r>
            <a:r>
              <a:rPr lang="en-US" sz="3200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collection initialization</a:t>
            </a:r>
            <a:endParaRPr lang="en-US" sz="3200">
              <a:solidFill>
                <a:schemeClr val="bg1"/>
              </a:solidFill>
              <a:latin typeface="Aptos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+mn-lt"/>
              <a:cs typeface="+mn-lt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+mn-lt"/>
              <a:cs typeface="+mn-lt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+mn-lt"/>
              <a:cs typeface="+mn-lt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+mn-lt"/>
              <a:cs typeface="+mn-lt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+mn-lt"/>
              <a:cs typeface="+mn-lt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</p:txBody>
      </p:sp>
      <p:sp>
        <p:nvSpPr>
          <p:cNvPr id="16" name="Title 10">
            <a:extLst>
              <a:ext uri="{FF2B5EF4-FFF2-40B4-BE49-F238E27FC236}">
                <a16:creationId xmlns:a16="http://schemas.microsoft.com/office/drawing/2014/main" id="{F3E9B50A-77B4-9650-BADA-829F0E9B9873}"/>
              </a:ext>
            </a:extLst>
          </p:cNvPr>
          <p:cNvSpPr txBox="1">
            <a:spLocks/>
          </p:cNvSpPr>
          <p:nvPr/>
        </p:nvSpPr>
        <p:spPr>
          <a:xfrm>
            <a:off x="1028699" y="-27288"/>
            <a:ext cx="3803172" cy="1029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  <a:latin typeface="Open Sans Bold"/>
                <a:ea typeface="Calibri"/>
                <a:cs typeface="Calibri"/>
              </a:rPr>
              <a:t>Collections</a:t>
            </a:r>
            <a:endParaRPr lang="en-US" dirty="0">
              <a:solidFill>
                <a:schemeClr val="accent6"/>
              </a:solidFill>
              <a:latin typeface="Open Sans Bold"/>
            </a:endParaRPr>
          </a:p>
        </p:txBody>
      </p:sp>
      <p:pic>
        <p:nvPicPr>
          <p:cNvPr id="20" name="Picture 10">
            <a:extLst>
              <a:ext uri="{FF2B5EF4-FFF2-40B4-BE49-F238E27FC236}">
                <a16:creationId xmlns:a16="http://schemas.microsoft.com/office/drawing/2014/main" id="{B0956756-4E0A-7446-CAE4-1DF309E417D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813509" y="9298139"/>
            <a:ext cx="2304408" cy="623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03404D-ED06-A7F0-EF76-008AFD0AA5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521" y="3542042"/>
            <a:ext cx="6267450" cy="2609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3604A8-F381-0EEB-88F7-77306E7F0E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5243" y="3541323"/>
            <a:ext cx="6248400" cy="4476750"/>
          </a:xfrm>
          <a:prstGeom prst="rect">
            <a:avLst/>
          </a:prstGeom>
        </p:spPr>
      </p:pic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B138C055-A0CB-6159-19B9-C55CF7504EC3}"/>
              </a:ext>
            </a:extLst>
          </p:cNvPr>
          <p:cNvSpPr txBox="1">
            <a:spLocks/>
          </p:cNvSpPr>
          <p:nvPr/>
        </p:nvSpPr>
        <p:spPr>
          <a:xfrm>
            <a:off x="9144359" y="1574680"/>
            <a:ext cx="8202643" cy="16630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Params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collections</a:t>
            </a:r>
            <a:endParaRPr lang="en-US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Params keyword nu </a:t>
            </a:r>
            <a:r>
              <a:rPr lang="en-US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ook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bruikbaar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met alle </a:t>
            </a:r>
            <a:r>
              <a:rPr lang="en-US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collectie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types</a:t>
            </a: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0928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813509" y="9298139"/>
            <a:ext cx="2304408" cy="62315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59FAA51-2819-38DF-AC5F-40765F5C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9" y="-32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  <a:latin typeface="Open Sans Bold"/>
                <a:ea typeface="Calibri"/>
                <a:cs typeface="Calibri"/>
              </a:rPr>
              <a:t>Pattern matching</a:t>
            </a:r>
            <a:endParaRPr lang="en-US" dirty="0">
              <a:solidFill>
                <a:schemeClr val="accent6"/>
              </a:solidFill>
              <a:latin typeface="Open Sans Bold"/>
              <a:ea typeface="Open Sans Bold"/>
              <a:cs typeface="Open Sans Bold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5A9C848-0DAC-346A-ACA3-FD386C793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374" y="1600200"/>
            <a:ext cx="8213426" cy="73349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Pattern matching (C#7)</a:t>
            </a:r>
          </a:p>
          <a:p>
            <a:pPr lvl="1">
              <a:buFont typeface="Courier New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Type pattern matching met 'is'</a:t>
            </a: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lvl="1">
              <a:buFont typeface="Courier New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Switch statements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B9E504A3-2B57-A6A8-E2A1-E1594229F7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7156" t="39024"/>
          <a:stretch>
            <a:fillRect/>
          </a:stretch>
        </p:blipFill>
        <p:spPr>
          <a:xfrm>
            <a:off x="-1438" y="9274654"/>
            <a:ext cx="1040921" cy="10116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7C631F-9467-7024-A0F8-3FB196BB44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0921" y="2774471"/>
            <a:ext cx="6372047" cy="1880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E30B56-7E58-AA55-A60D-FC51A99D8B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0382" y="5537619"/>
            <a:ext cx="6367733" cy="2015347"/>
          </a:xfrm>
          <a:prstGeom prst="rect">
            <a:avLst/>
          </a:prstGeom>
        </p:spPr>
      </p:pic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36883B55-3E32-E5B6-4E1A-9DEF9BDA6C96}"/>
              </a:ext>
            </a:extLst>
          </p:cNvPr>
          <p:cNvSpPr txBox="1">
            <a:spLocks/>
          </p:cNvSpPr>
          <p:nvPr/>
        </p:nvSpPr>
        <p:spPr>
          <a:xfrm>
            <a:off x="9548722" y="1596246"/>
            <a:ext cx="8213426" cy="73349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Property patterns (C#8)</a:t>
            </a:r>
          </a:p>
          <a:p>
            <a:pPr lvl="1">
              <a:buFont typeface="Courier New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Controle op </a:t>
            </a:r>
            <a:r>
              <a:rPr lang="en-US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waarde</a:t>
            </a: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property</a:t>
            </a: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Tuple patterns (C#8)</a:t>
            </a: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72DD467-913C-8D38-C84F-677DBF8483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65718" y="2919322"/>
            <a:ext cx="7981950" cy="609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1E25ED-48BF-548F-6ED7-A7C3B6A104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64281" y="4465068"/>
            <a:ext cx="7984826" cy="284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78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813509" y="9298139"/>
            <a:ext cx="2304408" cy="62315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59FAA51-2819-38DF-AC5F-40765F5C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9" y="-32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  <a:latin typeface="Open Sans Bold"/>
                <a:ea typeface="Calibri"/>
                <a:cs typeface="Calibri"/>
              </a:rPr>
              <a:t>Pattern matching</a:t>
            </a:r>
            <a:endParaRPr lang="en-US" dirty="0">
              <a:solidFill>
                <a:schemeClr val="accent6"/>
              </a:solidFill>
              <a:latin typeface="Open Sans Bold"/>
              <a:ea typeface="Open Sans Bold"/>
              <a:cs typeface="Open Sans Bold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5A9C848-0DAC-346A-ACA3-FD386C793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982" y="1271318"/>
            <a:ext cx="8213426" cy="73349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Logical patterns (C#9)</a:t>
            </a:r>
            <a:endParaRPr lang="en-US">
              <a:ea typeface="Calibri"/>
              <a:cs typeface="Calibri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sz="2400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Relational patterns (C#9)</a:t>
            </a: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lvl="1">
              <a:buFont typeface="Courier New" pitchFamily="34" charset="0"/>
              <a:buChar char="o"/>
            </a:pPr>
            <a:endParaRPr lang="en-US" sz="1800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Improve type matching with when (C#10)</a:t>
            </a: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B9E504A3-2B57-A6A8-E2A1-E1594229F7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7156" t="39024"/>
          <a:stretch>
            <a:fillRect/>
          </a:stretch>
        </p:blipFill>
        <p:spPr>
          <a:xfrm>
            <a:off x="-1438" y="9274654"/>
            <a:ext cx="1040921" cy="10116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D1CC3C-D877-4B66-0006-30696D4727B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1" r="11686"/>
          <a:stretch/>
        </p:blipFill>
        <p:spPr>
          <a:xfrm>
            <a:off x="789857" y="1887028"/>
            <a:ext cx="7068279" cy="10567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46CD7D-E98C-4C5D-16B8-BC306F74E5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8419" y="3591464"/>
            <a:ext cx="7448552" cy="2500224"/>
          </a:xfrm>
          <a:prstGeom prst="rect">
            <a:avLst/>
          </a:prstGeom>
        </p:spPr>
      </p:pic>
      <p:sp>
        <p:nvSpPr>
          <p:cNvPr id="20" name="Content Placeholder 11">
            <a:extLst>
              <a:ext uri="{FF2B5EF4-FFF2-40B4-BE49-F238E27FC236}">
                <a16:creationId xmlns:a16="http://schemas.microsoft.com/office/drawing/2014/main" id="{7532AB2C-489C-0B73-3067-4FBD5BE0E435}"/>
              </a:ext>
            </a:extLst>
          </p:cNvPr>
          <p:cNvSpPr txBox="1">
            <a:spLocks/>
          </p:cNvSpPr>
          <p:nvPr/>
        </p:nvSpPr>
        <p:spPr>
          <a:xfrm>
            <a:off x="9548722" y="1272756"/>
            <a:ext cx="8213426" cy="73349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List patterns (C#11)</a:t>
            </a: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,monospace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Match op </a:t>
            </a:r>
            <a:r>
              <a:rPr lang="en-US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structuur</a:t>
            </a: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collections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Font typeface="Courier New,monospace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lvl="1">
              <a:buFont typeface="Courier New,monospace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lvl="1">
              <a:buFont typeface="Courier New,monospace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Property pattern in switch (C#13)</a:t>
            </a: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FAF85E4-5C5A-1242-428C-608E6B2561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63330" y="2574356"/>
            <a:ext cx="6486346" cy="9221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F73A25-4415-AD28-69B6-E538D784ABB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319" y="6788989"/>
            <a:ext cx="5386838" cy="22245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C020BE-57A1-3C97-FF83-13F8BDEEA70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64407" y="4701575"/>
            <a:ext cx="6036694" cy="202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4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CE66DD-2DE8-E09B-9768-858D7A2AD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57" y="1600200"/>
            <a:ext cx="8202643" cy="76584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Basic threading (C#1)</a:t>
            </a:r>
          </a:p>
          <a:p>
            <a:pPr lvl="1">
              <a:buFont typeface="Courier New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Thread class (Start/Sleep)</a:t>
            </a:r>
          </a:p>
          <a:p>
            <a:pPr lvl="1">
              <a:buFont typeface="Courier New" pitchFamily="34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Handmatige</a:t>
            </a: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synchronisatie</a:t>
            </a:r>
            <a:endParaRPr lang="en-US" dirty="0">
              <a:solidFill>
                <a:schemeClr val="bg1"/>
              </a:solidFill>
              <a:latin typeface="Aptos"/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Lock statement</a:t>
            </a:r>
          </a:p>
          <a:p>
            <a:pPr lvl="1">
              <a:buFont typeface="Courier New" pitchFamily="34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Toegang</a:t>
            </a: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beheren</a:t>
            </a: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tot </a:t>
            </a:r>
            <a:r>
              <a:rPr lang="en-U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gedeelde</a:t>
            </a: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resources</a:t>
            </a:r>
          </a:p>
          <a:p>
            <a:pPr lvl="1">
              <a:buFont typeface="Courier New" pitchFamily="34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Mitigatie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risico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race conditions</a:t>
            </a: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</p:txBody>
      </p:sp>
      <p:sp>
        <p:nvSpPr>
          <p:cNvPr id="16" name="Title 10">
            <a:extLst>
              <a:ext uri="{FF2B5EF4-FFF2-40B4-BE49-F238E27FC236}">
                <a16:creationId xmlns:a16="http://schemas.microsoft.com/office/drawing/2014/main" id="{F3E9B50A-77B4-9650-BADA-829F0E9B9873}"/>
              </a:ext>
            </a:extLst>
          </p:cNvPr>
          <p:cNvSpPr txBox="1">
            <a:spLocks/>
          </p:cNvSpPr>
          <p:nvPr/>
        </p:nvSpPr>
        <p:spPr>
          <a:xfrm>
            <a:off x="1028699" y="-16505"/>
            <a:ext cx="4568766" cy="1018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  <a:latin typeface="Open Sans Bold"/>
                <a:ea typeface="Calibri"/>
                <a:cs typeface="Calibri"/>
              </a:rPr>
              <a:t>Concurrency</a:t>
            </a:r>
            <a:endParaRPr lang="en-US" dirty="0">
              <a:solidFill>
                <a:schemeClr val="accent6"/>
              </a:solidFill>
              <a:latin typeface="Open Sans Bold"/>
            </a:endParaRPr>
          </a:p>
        </p:txBody>
      </p:sp>
      <p:pic>
        <p:nvPicPr>
          <p:cNvPr id="20" name="Picture 10">
            <a:extLst>
              <a:ext uri="{FF2B5EF4-FFF2-40B4-BE49-F238E27FC236}">
                <a16:creationId xmlns:a16="http://schemas.microsoft.com/office/drawing/2014/main" id="{B0956756-4E0A-7446-CAE4-1DF309E417D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813509" y="9298139"/>
            <a:ext cx="2304408" cy="6231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797B5F-1670-E45E-2CB5-8546128A2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1815" y="803334"/>
            <a:ext cx="7400421" cy="917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3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CE66DD-2DE8-E09B-9768-858D7A2AD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3907" y="1314450"/>
            <a:ext cx="8202643" cy="6245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Async/Await (C#5)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Font typeface="Courier New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'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Eenvoudig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'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asynchroon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programmeren</a:t>
            </a:r>
          </a:p>
          <a:p>
            <a:pPr lvl="1">
              <a:buFont typeface="Courier New" pitchFamily="34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Automatisch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thread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beheer</a:t>
            </a:r>
          </a:p>
          <a:p>
            <a:pPr lvl="1">
              <a:buFont typeface="Courier New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Task based</a:t>
            </a: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Async Main() (C#7.1)</a:t>
            </a:r>
          </a:p>
        </p:txBody>
      </p:sp>
      <p:sp>
        <p:nvSpPr>
          <p:cNvPr id="16" name="Title 10">
            <a:extLst>
              <a:ext uri="{FF2B5EF4-FFF2-40B4-BE49-F238E27FC236}">
                <a16:creationId xmlns:a16="http://schemas.microsoft.com/office/drawing/2014/main" id="{F3E9B50A-77B4-9650-BADA-829F0E9B9873}"/>
              </a:ext>
            </a:extLst>
          </p:cNvPr>
          <p:cNvSpPr txBox="1">
            <a:spLocks/>
          </p:cNvSpPr>
          <p:nvPr/>
        </p:nvSpPr>
        <p:spPr>
          <a:xfrm>
            <a:off x="1028699" y="-16505"/>
            <a:ext cx="4568766" cy="1018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  <a:latin typeface="Open Sans Bold"/>
                <a:ea typeface="Calibri"/>
                <a:cs typeface="Calibri"/>
              </a:rPr>
              <a:t>Concurrency</a:t>
            </a:r>
            <a:endParaRPr lang="en-US" dirty="0">
              <a:solidFill>
                <a:schemeClr val="accent6"/>
              </a:solidFill>
              <a:latin typeface="Open Sans Bold"/>
            </a:endParaRPr>
          </a:p>
        </p:txBody>
      </p:sp>
      <p:pic>
        <p:nvPicPr>
          <p:cNvPr id="20" name="Picture 10">
            <a:extLst>
              <a:ext uri="{FF2B5EF4-FFF2-40B4-BE49-F238E27FC236}">
                <a16:creationId xmlns:a16="http://schemas.microsoft.com/office/drawing/2014/main" id="{B0956756-4E0A-7446-CAE4-1DF309E417D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813509" y="9298139"/>
            <a:ext cx="2304408" cy="623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938DF7-5887-778B-C12B-D70B14FA06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940" y="1660765"/>
            <a:ext cx="9207980" cy="589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13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CE66DD-2DE8-E09B-9768-858D7A2AD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57" y="1600200"/>
            <a:ext cx="8202643" cy="76584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Async streams (C#8)</a:t>
            </a:r>
            <a:endParaRPr lang="en-US" dirty="0"/>
          </a:p>
          <a:p>
            <a:pPr lvl="1">
              <a:buFont typeface="Courier New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IAsyncEnumerable</a:t>
            </a:r>
          </a:p>
          <a:p>
            <a:pPr lvl="1">
              <a:buFont typeface="Courier New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Async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verwerken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datasets</a:t>
            </a: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</p:txBody>
      </p:sp>
      <p:sp>
        <p:nvSpPr>
          <p:cNvPr id="16" name="Title 10">
            <a:extLst>
              <a:ext uri="{FF2B5EF4-FFF2-40B4-BE49-F238E27FC236}">
                <a16:creationId xmlns:a16="http://schemas.microsoft.com/office/drawing/2014/main" id="{F3E9B50A-77B4-9650-BADA-829F0E9B9873}"/>
              </a:ext>
            </a:extLst>
          </p:cNvPr>
          <p:cNvSpPr txBox="1">
            <a:spLocks/>
          </p:cNvSpPr>
          <p:nvPr/>
        </p:nvSpPr>
        <p:spPr>
          <a:xfrm>
            <a:off x="1028699" y="-16505"/>
            <a:ext cx="4568766" cy="1018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  <a:latin typeface="Open Sans Bold"/>
                <a:ea typeface="Calibri"/>
                <a:cs typeface="Calibri"/>
              </a:rPr>
              <a:t>Concurrency</a:t>
            </a:r>
            <a:endParaRPr lang="en-US" dirty="0">
              <a:solidFill>
                <a:schemeClr val="accent6"/>
              </a:solidFill>
              <a:latin typeface="Open Sans Bold"/>
            </a:endParaRPr>
          </a:p>
        </p:txBody>
      </p:sp>
      <p:pic>
        <p:nvPicPr>
          <p:cNvPr id="20" name="Picture 10">
            <a:extLst>
              <a:ext uri="{FF2B5EF4-FFF2-40B4-BE49-F238E27FC236}">
                <a16:creationId xmlns:a16="http://schemas.microsoft.com/office/drawing/2014/main" id="{B0956756-4E0A-7446-CAE4-1DF309E417D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813509" y="9298139"/>
            <a:ext cx="2304408" cy="623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5F311B-1C09-F1FB-7A23-C56777ABC9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0619" y="830472"/>
            <a:ext cx="8948828" cy="802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02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450957" y="2309"/>
            <a:ext cx="2517532" cy="680783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2C61DA5B-F738-7EF5-A0C1-D1C41DD81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83" y="1056407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  <a:latin typeface="Open Sans Bold"/>
                <a:ea typeface="Calibri"/>
                <a:cs typeface="Calibri"/>
              </a:rPr>
              <a:t>C# </a:t>
            </a:r>
            <a:r>
              <a:rPr lang="en-US" dirty="0" err="1">
                <a:solidFill>
                  <a:schemeClr val="accent6"/>
                </a:solidFill>
                <a:latin typeface="Open Sans Bold"/>
                <a:ea typeface="Calibri"/>
                <a:cs typeface="Calibri"/>
              </a:rPr>
              <a:t>versie</a:t>
            </a:r>
            <a:r>
              <a:rPr lang="en-US" dirty="0">
                <a:solidFill>
                  <a:schemeClr val="accent6"/>
                </a:solidFill>
                <a:latin typeface="Open Sans Bold"/>
                <a:ea typeface="Calibri"/>
                <a:cs typeface="Calibri"/>
              </a:rPr>
              <a:t> timeline</a:t>
            </a:r>
          </a:p>
        </p:txBody>
      </p:sp>
      <p:graphicFrame>
        <p:nvGraphicFramePr>
          <p:cNvPr id="55" name="Content Placeholder 54">
            <a:extLst>
              <a:ext uri="{FF2B5EF4-FFF2-40B4-BE49-F238E27FC236}">
                <a16:creationId xmlns:a16="http://schemas.microsoft.com/office/drawing/2014/main" id="{7374D225-8823-ECC4-C973-28B962C243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2068519"/>
              </p:ext>
            </p:extLst>
          </p:nvPr>
        </p:nvGraphicFramePr>
        <p:xfrm>
          <a:off x="915478" y="2446667"/>
          <a:ext cx="8229597" cy="6304278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743199">
                  <a:extLst>
                    <a:ext uri="{9D8B030D-6E8A-4147-A177-3AD203B41FA5}">
                      <a16:colId xmlns:a16="http://schemas.microsoft.com/office/drawing/2014/main" val="3080827396"/>
                    </a:ext>
                  </a:extLst>
                </a:gridCol>
                <a:gridCol w="2743199">
                  <a:extLst>
                    <a:ext uri="{9D8B030D-6E8A-4147-A177-3AD203B41FA5}">
                      <a16:colId xmlns:a16="http://schemas.microsoft.com/office/drawing/2014/main" val="4038011329"/>
                    </a:ext>
                  </a:extLst>
                </a:gridCol>
                <a:gridCol w="2743199">
                  <a:extLst>
                    <a:ext uri="{9D8B030D-6E8A-4147-A177-3AD203B41FA5}">
                      <a16:colId xmlns:a16="http://schemas.microsoft.com/office/drawing/2014/main" val="4070875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C#-</a:t>
                      </a:r>
                      <a:r>
                        <a:rPr lang="en-US" err="1"/>
                        <a:t>versie</a:t>
                      </a:r>
                      <a:endParaRPr lang="en-US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 err="1">
                          <a:solidFill>
                            <a:srgbClr val="FFFFFF"/>
                          </a:solidFill>
                        </a:rPr>
                        <a:t>Releasedatum</a:t>
                      </a:r>
                      <a:endParaRPr lang="en-US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noProof="0" err="1">
                          <a:solidFill>
                            <a:srgbClr val="FFFFFF"/>
                          </a:solidFill>
                        </a:rPr>
                        <a:t>Bijbehorende</a:t>
                      </a:r>
                      <a:r>
                        <a:rPr lang="en-US" sz="1800" u="none" strike="noStrike" noProof="0" dirty="0">
                          <a:solidFill>
                            <a:srgbClr val="FFFFFF"/>
                          </a:solidFill>
                        </a:rPr>
                        <a:t> .NET-</a:t>
                      </a:r>
                      <a:r>
                        <a:rPr lang="en-US" sz="1800" u="none" strike="noStrike" noProof="0" err="1">
                          <a:solidFill>
                            <a:srgbClr val="FFFFFF"/>
                          </a:solidFill>
                        </a:rPr>
                        <a:t>versie</a:t>
                      </a:r>
                      <a:endParaRPr lang="en-US" sz="1800" u="none" strike="noStrike" noProof="0" dirty="0">
                        <a:solidFill>
                          <a:srgbClr val="FFFFFF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2943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C#1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Januari 2002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.NET Framework 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9562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C#2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November 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.NET Framework 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254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C#3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November 2007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.NET Framework 3.5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4853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C#4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April 2010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.NET Framework 4.0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18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C#5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Augustus 2012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.NET Framework 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218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C#6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Juli 2015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.NET Framework 4.6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1669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C#7.0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>
                          <a:solidFill>
                            <a:schemeClr val="tx1"/>
                          </a:solidFill>
                        </a:rPr>
                        <a:t>Maart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.NET Framework 4.6.2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9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C#7.1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Augustus 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.NET Core 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565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C#7.2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December 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.NET Core 2.0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7132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C#7.3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Mei 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.NET Core 2.1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8059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C#8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September 2019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.NET Core 3.0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1211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C#9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November 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.NET 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34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C#10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November 2021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.NET 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4233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C#11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November 2022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.NET 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81578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C#12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November 2022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.NET 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698848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C#13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November 2024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.NET 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701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200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CE66DD-2DE8-E09B-9768-858D7A2AD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57" y="1600200"/>
            <a:ext cx="8202643" cy="76584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Nieuwe</a:t>
            </a: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Lock API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Font typeface="Courier New" pitchFamily="34" charset="0"/>
              <a:buChar char="o"/>
            </a:pPr>
            <a:r>
              <a:rPr lang="en-US">
                <a:solidFill>
                  <a:schemeClr val="bg1"/>
                </a:solidFill>
                <a:latin typeface="Aptos"/>
                <a:ea typeface="Calibri"/>
                <a:cs typeface="Calibri"/>
              </a:rPr>
              <a:t>System.Threading.Lock</a:t>
            </a: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r>
              <a:rPr lang="en-US">
                <a:solidFill>
                  <a:schemeClr val="bg1"/>
                </a:solidFill>
                <a:latin typeface="Aptos"/>
                <a:ea typeface="Calibri"/>
                <a:cs typeface="Calibri"/>
              </a:rPr>
              <a:t>Verbeterde thread synchronisatie</a:t>
            </a: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Combinatie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met using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mogelijk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voor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automatisch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vrijgeven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lock</a:t>
            </a: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</p:txBody>
      </p:sp>
      <p:sp>
        <p:nvSpPr>
          <p:cNvPr id="16" name="Title 10">
            <a:extLst>
              <a:ext uri="{FF2B5EF4-FFF2-40B4-BE49-F238E27FC236}">
                <a16:creationId xmlns:a16="http://schemas.microsoft.com/office/drawing/2014/main" id="{F3E9B50A-77B4-9650-BADA-829F0E9B9873}"/>
              </a:ext>
            </a:extLst>
          </p:cNvPr>
          <p:cNvSpPr txBox="1">
            <a:spLocks/>
          </p:cNvSpPr>
          <p:nvPr/>
        </p:nvSpPr>
        <p:spPr>
          <a:xfrm>
            <a:off x="1028699" y="-16505"/>
            <a:ext cx="4568766" cy="1018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  <a:latin typeface="Open Sans Bold"/>
                <a:ea typeface="Calibri"/>
                <a:cs typeface="Calibri"/>
              </a:rPr>
              <a:t>Concurrency</a:t>
            </a:r>
            <a:endParaRPr lang="en-US" dirty="0">
              <a:solidFill>
                <a:schemeClr val="accent6"/>
              </a:solidFill>
              <a:latin typeface="Open Sans Bold"/>
            </a:endParaRPr>
          </a:p>
        </p:txBody>
      </p:sp>
      <p:pic>
        <p:nvPicPr>
          <p:cNvPr id="20" name="Picture 10">
            <a:extLst>
              <a:ext uri="{FF2B5EF4-FFF2-40B4-BE49-F238E27FC236}">
                <a16:creationId xmlns:a16="http://schemas.microsoft.com/office/drawing/2014/main" id="{B0956756-4E0A-7446-CAE4-1DF309E417D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813509" y="9298139"/>
            <a:ext cx="2304408" cy="623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8B46D-1E60-4434-DEC2-51A7506245F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9979" b="627"/>
          <a:stretch/>
        </p:blipFill>
        <p:spPr>
          <a:xfrm>
            <a:off x="8237929" y="792552"/>
            <a:ext cx="7312900" cy="921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31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813509" y="9298139"/>
            <a:ext cx="2304408" cy="62315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59FAA51-2819-38DF-AC5F-40765F5C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9" y="-32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  <a:latin typeface="Open Sans Bold"/>
                <a:ea typeface="Calibri"/>
                <a:cs typeface="Calibri"/>
              </a:rPr>
              <a:t>Andere</a:t>
            </a:r>
            <a:endParaRPr lang="en-US" dirty="0">
              <a:solidFill>
                <a:schemeClr val="accent6"/>
              </a:solidFill>
              <a:latin typeface="Open Sans Bold"/>
              <a:ea typeface="Open Sans Bold"/>
              <a:cs typeface="Open Sans Bold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5A9C848-0DAC-346A-ACA3-FD386C793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982" y="1271318"/>
            <a:ext cx="8213426" cy="73349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Anonymous functions (C#2)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sz="3600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Lambda expressions (C#3)</a:t>
            </a:r>
            <a:endParaRPr lang="en-US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sz="2000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Local functions (C#7)</a:t>
            </a:r>
          </a:p>
          <a:p>
            <a:pPr lvl="1">
              <a:buFont typeface="Courier New" pitchFamily="34" charset="0"/>
              <a:buChar char="o"/>
            </a:pPr>
            <a:r>
              <a:rPr lang="en-US" sz="1800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Alternatief</a:t>
            </a:r>
            <a:r>
              <a:rPr lang="en-US" sz="18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voor</a:t>
            </a:r>
            <a:r>
              <a:rPr lang="en-US" sz="18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lambda functions</a:t>
            </a:r>
          </a:p>
          <a:p>
            <a:pPr lvl="1">
              <a:buFont typeface="Courier New" pitchFamily="34" charset="0"/>
              <a:buChar char="o"/>
            </a:pPr>
            <a:r>
              <a:rPr lang="en-US" sz="18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Sneller (compile time optimized)</a:t>
            </a:r>
          </a:p>
          <a:p>
            <a:pPr lvl="1">
              <a:buFont typeface="Courier New" pitchFamily="34" charset="0"/>
              <a:buChar char="o"/>
            </a:pPr>
            <a:r>
              <a:rPr lang="en-US" sz="18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Enkel </a:t>
            </a:r>
            <a:r>
              <a:rPr lang="en-US" sz="1800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beschikbaar</a:t>
            </a:r>
            <a:r>
              <a:rPr lang="en-US" sz="18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binnen</a:t>
            </a:r>
            <a:r>
              <a:rPr lang="en-US" sz="18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omliggende</a:t>
            </a:r>
            <a:r>
              <a:rPr lang="en-US" sz="18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methode</a:t>
            </a:r>
            <a:endParaRPr lang="en-US" sz="2400" dirty="0" err="1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B9E504A3-2B57-A6A8-E2A1-E1594229F7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7156" t="39024"/>
          <a:stretch>
            <a:fillRect/>
          </a:stretch>
        </p:blipFill>
        <p:spPr>
          <a:xfrm>
            <a:off x="-1438" y="9274654"/>
            <a:ext cx="1040921" cy="1011697"/>
          </a:xfrm>
          <a:prstGeom prst="rect">
            <a:avLst/>
          </a:prstGeom>
        </p:spPr>
      </p:pic>
      <p:sp>
        <p:nvSpPr>
          <p:cNvPr id="20" name="Content Placeholder 11">
            <a:extLst>
              <a:ext uri="{FF2B5EF4-FFF2-40B4-BE49-F238E27FC236}">
                <a16:creationId xmlns:a16="http://schemas.microsoft.com/office/drawing/2014/main" id="{7532AB2C-489C-0B73-3067-4FBD5BE0E435}"/>
              </a:ext>
            </a:extLst>
          </p:cNvPr>
          <p:cNvSpPr txBox="1">
            <a:spLocks/>
          </p:cNvSpPr>
          <p:nvPr/>
        </p:nvSpPr>
        <p:spPr>
          <a:xfrm>
            <a:off x="9144359" y="1267364"/>
            <a:ext cx="8218817" cy="8025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Exception handlers with 'when' guard (C#6)</a:t>
            </a:r>
          </a:p>
          <a:p>
            <a:pPr lvl="1">
              <a:buFont typeface="Courier New" pitchFamily="34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Enkel </a:t>
            </a:r>
            <a:r>
              <a:rPr lang="en-US" sz="2000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uitvoeren</a:t>
            </a:r>
            <a:r>
              <a:rPr lang="en-US" sz="20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catch block </a:t>
            </a:r>
            <a:r>
              <a:rPr lang="en-US" sz="2000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als</a:t>
            </a:r>
            <a:r>
              <a:rPr lang="en-US" sz="20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aan</a:t>
            </a:r>
            <a:r>
              <a:rPr lang="en-US" sz="20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voorwaarde</a:t>
            </a:r>
            <a:r>
              <a:rPr lang="en-US" sz="20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voldaan</a:t>
            </a:r>
            <a:r>
              <a:rPr lang="en-US" sz="20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is</a:t>
            </a:r>
          </a:p>
          <a:p>
            <a:pPr lvl="1">
              <a:buFont typeface="Courier New" pitchFamily="34" charset="0"/>
              <a:buChar char="o"/>
            </a:pPr>
            <a:endParaRPr lang="en-US" sz="2000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lvl="1">
              <a:buFont typeface="Courier New" pitchFamily="34" charset="0"/>
              <a:buChar char="o"/>
            </a:pPr>
            <a:endParaRPr lang="en-US" sz="2000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lvl="1">
              <a:buFont typeface="Courier New" pitchFamily="34" charset="0"/>
              <a:buChar char="o"/>
            </a:pPr>
            <a:endParaRPr lang="en-US" sz="2000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lvl="1">
              <a:buFont typeface="Courier New" pitchFamily="34" charset="0"/>
              <a:buChar char="o"/>
            </a:pPr>
            <a:endParaRPr lang="en-US" sz="2000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lvl="1">
              <a:buFont typeface="Courier New,monospace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5D8E96-63F5-0171-BE1A-C2E9D4A05E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797" y="1942022"/>
            <a:ext cx="5322498" cy="17770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92D5AA-D1D8-9661-D553-62DDC585AF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717" y="4462373"/>
            <a:ext cx="8209114" cy="6775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3603BF-1812-D5E5-A543-68D54A99B7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4772" y="6937255"/>
            <a:ext cx="6310583" cy="22299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22A49F-AD17-FA63-244F-0A02327CFA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73781" y="2334883"/>
            <a:ext cx="8220255" cy="477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61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813509" y="9298139"/>
            <a:ext cx="2304408" cy="62315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59FAA51-2819-38DF-AC5F-40765F5C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9" y="-32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  <a:latin typeface="Open Sans Bold"/>
                <a:ea typeface="Calibri"/>
                <a:cs typeface="Calibri"/>
              </a:rPr>
              <a:t>Andere</a:t>
            </a:r>
            <a:endParaRPr lang="en-US" dirty="0">
              <a:solidFill>
                <a:schemeClr val="accent6"/>
              </a:solidFill>
              <a:latin typeface="Open Sans Bold"/>
              <a:ea typeface="Open Sans Bold"/>
              <a:cs typeface="Open Sans Bold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5A9C848-0DAC-346A-ACA3-FD386C793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982" y="1271318"/>
            <a:ext cx="8213426" cy="73349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lvl="0" indent="-228600" algn="l" rtl="0">
              <a:buFont typeface=""/>
              <a:buChar char="•"/>
            </a:pPr>
            <a:r>
              <a:rPr lang="en-US" sz="3200" b="0" i="0" u="none" strike="noStrike" baseline="0" dirty="0">
                <a:solidFill>
                  <a:srgbClr val="FFFFFF"/>
                </a:solidFill>
                <a:latin typeface="Aptos"/>
                <a:ea typeface="Arial"/>
                <a:cs typeface="Arial"/>
              </a:rPr>
              <a:t>Default literal (C#7)</a:t>
            </a:r>
            <a:r>
              <a:rPr lang="en-US" sz="3200" b="0" i="0" dirty="0">
                <a:latin typeface="Aptos"/>
                <a:ea typeface="Arial"/>
                <a:cs typeface="Arial"/>
              </a:rPr>
              <a:t>​</a:t>
            </a:r>
          </a:p>
          <a:p>
            <a:pPr marL="628650" lvl="1">
              <a:buFont typeface=""/>
              <a:buChar char="•"/>
            </a:pPr>
            <a:r>
              <a:rPr lang="en-US" b="0" i="0" u="none" strike="noStrike" baseline="0" dirty="0" err="1">
                <a:solidFill>
                  <a:srgbClr val="FFFFFF"/>
                </a:solidFill>
                <a:latin typeface="Aptos"/>
                <a:ea typeface="Arial"/>
                <a:cs typeface="Arial"/>
              </a:rPr>
              <a:t>Initialiseren</a:t>
            </a:r>
            <a:r>
              <a:rPr lang="en-US" b="0" i="0" u="none" strike="noStrike" baseline="0" dirty="0">
                <a:solidFill>
                  <a:srgbClr val="FFFFFF"/>
                </a:solidFill>
                <a:latin typeface="Aptos"/>
                <a:ea typeface="Arial"/>
                <a:cs typeface="Arial"/>
              </a:rPr>
              <a:t> </a:t>
            </a:r>
            <a:r>
              <a:rPr lang="en-US" b="0" i="0" u="none" strike="noStrike" baseline="0" dirty="0" err="1">
                <a:solidFill>
                  <a:srgbClr val="FFFFFF"/>
                </a:solidFill>
                <a:latin typeface="Aptos"/>
                <a:ea typeface="Arial"/>
                <a:cs typeface="Arial"/>
              </a:rPr>
              <a:t>variabele</a:t>
            </a:r>
            <a:r>
              <a:rPr lang="en-US" b="0" i="0" u="none" strike="noStrike" baseline="0" dirty="0">
                <a:solidFill>
                  <a:srgbClr val="FFFFFF"/>
                </a:solidFill>
                <a:latin typeface="Aptos"/>
                <a:ea typeface="Arial"/>
                <a:cs typeface="Arial"/>
              </a:rPr>
              <a:t> met </a:t>
            </a:r>
            <a:r>
              <a:rPr lang="en-US" b="0" i="0" u="none" strike="noStrike" baseline="0" dirty="0" err="1">
                <a:solidFill>
                  <a:srgbClr val="FFFFFF"/>
                </a:solidFill>
                <a:latin typeface="Aptos"/>
                <a:ea typeface="Arial"/>
                <a:cs typeface="Arial"/>
              </a:rPr>
              <a:t>standaard</a:t>
            </a:r>
            <a:r>
              <a:rPr lang="en-US" b="0" i="0" u="none" strike="noStrike" baseline="0" dirty="0">
                <a:solidFill>
                  <a:srgbClr val="FFFFFF"/>
                </a:solidFill>
                <a:latin typeface="Aptos"/>
                <a:ea typeface="Arial"/>
                <a:cs typeface="Arial"/>
              </a:rPr>
              <a:t> </a:t>
            </a:r>
            <a:r>
              <a:rPr lang="en-US" b="0" i="0" u="none" strike="noStrike" baseline="0" dirty="0" err="1">
                <a:solidFill>
                  <a:srgbClr val="FFFFFF"/>
                </a:solidFill>
                <a:latin typeface="Aptos"/>
                <a:ea typeface="Arial"/>
                <a:cs typeface="Arial"/>
              </a:rPr>
              <a:t>waarde</a:t>
            </a:r>
            <a:r>
              <a:rPr lang="en-US" b="0" i="0" dirty="0">
                <a:latin typeface="Aptos"/>
                <a:ea typeface="Arial"/>
                <a:cs typeface="Arial"/>
              </a:rPr>
              <a:t>​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1028700" lvl="2">
              <a:buFont typeface="Wingdings"/>
              <a:buChar char="§"/>
            </a:pPr>
            <a:r>
              <a:rPr lang="en-US" dirty="0">
                <a:solidFill>
                  <a:srgbClr val="FFFFFF"/>
                </a:solidFill>
                <a:latin typeface="Aptos"/>
                <a:cs typeface="Arial"/>
              </a:rPr>
              <a:t>null </a:t>
            </a:r>
            <a:r>
              <a:rPr lang="en-US" dirty="0" err="1">
                <a:solidFill>
                  <a:srgbClr val="FFFFFF"/>
                </a:solidFill>
                <a:latin typeface="Aptos"/>
                <a:cs typeface="Arial"/>
              </a:rPr>
              <a:t>voor</a:t>
            </a:r>
            <a:r>
              <a:rPr lang="en-US" dirty="0">
                <a:solidFill>
                  <a:srgbClr val="FFFFFF"/>
                </a:solidFill>
                <a:latin typeface="Aptos"/>
                <a:cs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ptos"/>
                <a:cs typeface="Arial"/>
              </a:rPr>
              <a:t>referentietypen</a:t>
            </a:r>
            <a:r>
              <a:rPr lang="en-US" dirty="0">
                <a:solidFill>
                  <a:srgbClr val="FFFFFF"/>
                </a:solidFill>
                <a:latin typeface="Aptos"/>
                <a:cs typeface="Arial"/>
              </a:rPr>
              <a:t> (</a:t>
            </a:r>
            <a:r>
              <a:rPr lang="en-US" dirty="0" err="1">
                <a:solidFill>
                  <a:srgbClr val="FFFFFF"/>
                </a:solidFill>
                <a:latin typeface="Aptos"/>
                <a:cs typeface="Arial"/>
              </a:rPr>
              <a:t>zoals</a:t>
            </a:r>
            <a:r>
              <a:rPr lang="en-US" dirty="0">
                <a:solidFill>
                  <a:srgbClr val="FFFFFF"/>
                </a:solidFill>
                <a:latin typeface="Aptos"/>
                <a:cs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ptos"/>
                <a:cs typeface="Arial"/>
              </a:rPr>
              <a:t>klassen</a:t>
            </a:r>
            <a:r>
              <a:rPr lang="en-US" dirty="0">
                <a:solidFill>
                  <a:srgbClr val="FFFFFF"/>
                </a:solidFill>
                <a:latin typeface="Aptos"/>
                <a:cs typeface="Arial"/>
              </a:rPr>
              <a:t>, arrays).​</a:t>
            </a:r>
          </a:p>
          <a:p>
            <a:pPr marL="1028700" lvl="2">
              <a:buFont typeface="Wingdings"/>
              <a:buChar char="§"/>
            </a:pPr>
            <a:r>
              <a:rPr lang="en-US" dirty="0">
                <a:solidFill>
                  <a:srgbClr val="FFFFFF"/>
                </a:solidFill>
                <a:latin typeface="Aptos"/>
                <a:cs typeface="Arial"/>
              </a:rPr>
              <a:t>0 </a:t>
            </a:r>
            <a:r>
              <a:rPr lang="en-US" dirty="0" err="1">
                <a:solidFill>
                  <a:srgbClr val="FFFFFF"/>
                </a:solidFill>
                <a:latin typeface="Aptos"/>
                <a:cs typeface="Arial"/>
              </a:rPr>
              <a:t>voor</a:t>
            </a:r>
            <a:r>
              <a:rPr lang="en-US" dirty="0">
                <a:solidFill>
                  <a:srgbClr val="FFFFFF"/>
                </a:solidFill>
                <a:latin typeface="Aptos"/>
                <a:cs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ptos"/>
                <a:cs typeface="Arial"/>
              </a:rPr>
              <a:t>numerieke</a:t>
            </a:r>
            <a:r>
              <a:rPr lang="en-US" dirty="0">
                <a:solidFill>
                  <a:srgbClr val="FFFFFF"/>
                </a:solidFill>
                <a:latin typeface="Aptos"/>
                <a:cs typeface="Arial"/>
              </a:rPr>
              <a:t> types.​</a:t>
            </a:r>
          </a:p>
          <a:p>
            <a:pPr marL="1028700" lvl="2">
              <a:buFont typeface="Wingdings"/>
              <a:buChar char="§"/>
            </a:pPr>
            <a:r>
              <a:rPr lang="en-US" dirty="0">
                <a:solidFill>
                  <a:srgbClr val="FFFFFF"/>
                </a:solidFill>
                <a:latin typeface="Aptos"/>
                <a:cs typeface="Arial"/>
              </a:rPr>
              <a:t>false </a:t>
            </a:r>
            <a:r>
              <a:rPr lang="en-US" dirty="0" err="1">
                <a:solidFill>
                  <a:srgbClr val="FFFFFF"/>
                </a:solidFill>
                <a:latin typeface="Aptos"/>
                <a:cs typeface="Arial"/>
              </a:rPr>
              <a:t>voor</a:t>
            </a:r>
            <a:r>
              <a:rPr lang="en-US" dirty="0">
                <a:solidFill>
                  <a:srgbClr val="FFFFFF"/>
                </a:solidFill>
                <a:latin typeface="Aptos"/>
                <a:cs typeface="Arial"/>
              </a:rPr>
              <a:t> bool.​</a:t>
            </a:r>
          </a:p>
          <a:p>
            <a:pPr marL="1028700" lvl="2">
              <a:buFont typeface="Wingdings"/>
              <a:buChar char="§"/>
            </a:pPr>
            <a:r>
              <a:rPr lang="en-US" dirty="0">
                <a:solidFill>
                  <a:srgbClr val="FFFFFF"/>
                </a:solidFill>
                <a:latin typeface="Aptos"/>
                <a:cs typeface="Arial"/>
              </a:rPr>
              <a:t>default(struct) </a:t>
            </a:r>
            <a:r>
              <a:rPr lang="en-US" dirty="0" err="1">
                <a:solidFill>
                  <a:srgbClr val="FFFFFF"/>
                </a:solidFill>
                <a:latin typeface="Aptos"/>
                <a:cs typeface="Arial"/>
              </a:rPr>
              <a:t>voor</a:t>
            </a:r>
            <a:r>
              <a:rPr lang="en-US" dirty="0">
                <a:solidFill>
                  <a:srgbClr val="FFFFFF"/>
                </a:solidFill>
                <a:latin typeface="Aptos"/>
                <a:cs typeface="Arial"/>
              </a:rPr>
              <a:t> structs </a:t>
            </a:r>
            <a:r>
              <a:rPr lang="en-US" dirty="0" err="1">
                <a:solidFill>
                  <a:srgbClr val="FFFFFF"/>
                </a:solidFill>
                <a:latin typeface="Aptos"/>
                <a:cs typeface="Arial"/>
              </a:rPr>
              <a:t>en</a:t>
            </a:r>
            <a:r>
              <a:rPr lang="en-US" dirty="0">
                <a:solidFill>
                  <a:srgbClr val="FFFFFF"/>
                </a:solidFill>
                <a:latin typeface="Aptos"/>
                <a:cs typeface="Arial"/>
              </a:rPr>
              <a:t> default(</a:t>
            </a:r>
            <a:r>
              <a:rPr lang="en-US" dirty="0" err="1">
                <a:solidFill>
                  <a:srgbClr val="FFFFFF"/>
                </a:solidFill>
                <a:latin typeface="Aptos"/>
                <a:cs typeface="Arial"/>
              </a:rPr>
              <a:t>enum</a:t>
            </a:r>
            <a:r>
              <a:rPr lang="en-US" dirty="0">
                <a:solidFill>
                  <a:srgbClr val="FFFFFF"/>
                </a:solidFill>
                <a:latin typeface="Aptos"/>
                <a:cs typeface="Arial"/>
              </a:rPr>
              <a:t>) </a:t>
            </a:r>
            <a:r>
              <a:rPr lang="en-US" dirty="0" err="1">
                <a:solidFill>
                  <a:srgbClr val="FFFFFF"/>
                </a:solidFill>
                <a:latin typeface="Aptos"/>
                <a:cs typeface="Arial"/>
              </a:rPr>
              <a:t>voor</a:t>
            </a:r>
            <a:r>
              <a:rPr lang="en-US" dirty="0">
                <a:solidFill>
                  <a:srgbClr val="FFFFFF"/>
                </a:solidFill>
                <a:latin typeface="Aptos"/>
                <a:cs typeface="Arial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ptos"/>
                <a:cs typeface="Arial"/>
              </a:rPr>
              <a:t>enums</a:t>
            </a:r>
            <a:r>
              <a:rPr lang="en-US" dirty="0">
                <a:solidFill>
                  <a:srgbClr val="FFFFFF"/>
                </a:solidFill>
                <a:latin typeface="Aptos"/>
                <a:cs typeface="Arial"/>
              </a:rPr>
              <a:t>.​</a:t>
            </a: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B9E504A3-2B57-A6A8-E2A1-E1594229F7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7156" t="39024"/>
          <a:stretch>
            <a:fillRect/>
          </a:stretch>
        </p:blipFill>
        <p:spPr>
          <a:xfrm>
            <a:off x="-1438" y="9274654"/>
            <a:ext cx="1040921" cy="1011697"/>
          </a:xfrm>
          <a:prstGeom prst="rect">
            <a:avLst/>
          </a:prstGeom>
        </p:spPr>
      </p:pic>
      <p:sp>
        <p:nvSpPr>
          <p:cNvPr id="20" name="Content Placeholder 11">
            <a:extLst>
              <a:ext uri="{FF2B5EF4-FFF2-40B4-BE49-F238E27FC236}">
                <a16:creationId xmlns:a16="http://schemas.microsoft.com/office/drawing/2014/main" id="{7532AB2C-489C-0B73-3067-4FBD5BE0E435}"/>
              </a:ext>
            </a:extLst>
          </p:cNvPr>
          <p:cNvSpPr txBox="1">
            <a:spLocks/>
          </p:cNvSpPr>
          <p:nvPr/>
        </p:nvSpPr>
        <p:spPr>
          <a:xfrm>
            <a:off x="9144359" y="1267364"/>
            <a:ext cx="8218817" cy="8025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Interface default method (C#8)</a:t>
            </a:r>
            <a:endParaRPr lang="en-US">
              <a:solidFill>
                <a:schemeClr val="bg1"/>
              </a:solidFill>
            </a:endParaRPr>
          </a:p>
          <a:p>
            <a:pPr lvl="1">
              <a:buFont typeface="Courier New" pitchFamily="34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Mogelijkheid</a:t>
            </a: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om default </a:t>
            </a:r>
            <a:r>
              <a:rPr lang="en-US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implementatie</a:t>
            </a: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toe </a:t>
            </a:r>
            <a:r>
              <a:rPr lang="en-US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te</a:t>
            </a: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voegen</a:t>
            </a: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aan</a:t>
            </a: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interfaces </a:t>
            </a:r>
            <a:r>
              <a:rPr lang="en-US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cfr</a:t>
            </a: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. Abstract classes</a:t>
            </a: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2762AB-EBFA-5D24-08D9-FF2C086F00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554" y="4764657"/>
            <a:ext cx="3574930" cy="32593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2BE589-48D7-1FC0-69BA-C2AF085E44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19660" y="3099399"/>
            <a:ext cx="8237867" cy="492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1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813509" y="9298139"/>
            <a:ext cx="2304408" cy="62315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59FAA51-2819-38DF-AC5F-40765F5C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9" y="-32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  <a:latin typeface="Open Sans Bold"/>
                <a:ea typeface="Calibri"/>
                <a:cs typeface="Calibri"/>
              </a:rPr>
              <a:t>Andere</a:t>
            </a:r>
            <a:endParaRPr lang="en-US" dirty="0">
              <a:solidFill>
                <a:schemeClr val="accent6"/>
              </a:solidFill>
              <a:latin typeface="Open Sans Bold"/>
              <a:ea typeface="Open Sans Bold"/>
              <a:cs typeface="Open Sans Bold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5A9C848-0DAC-346A-ACA3-FD386C793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982" y="1271318"/>
            <a:ext cx="8213426" cy="733493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Aptos"/>
                <a:cs typeface="Arial"/>
              </a:rPr>
              <a:t>Using declaration </a:t>
            </a:r>
            <a:r>
              <a:rPr lang="en-US" dirty="0" err="1">
                <a:solidFill>
                  <a:schemeClr val="bg1"/>
                </a:solidFill>
                <a:latin typeface="Aptos"/>
                <a:cs typeface="Arial"/>
              </a:rPr>
              <a:t>zonder</a:t>
            </a:r>
            <a:r>
              <a:rPr lang="en-US" dirty="0">
                <a:solidFill>
                  <a:schemeClr val="bg1"/>
                </a:solidFill>
                <a:latin typeface="Aptos"/>
                <a:cs typeface="Arial"/>
              </a:rPr>
              <a:t> scope block </a:t>
            </a:r>
            <a:r>
              <a:rPr lang="en-US" sz="3200" b="0" i="0" u="none" strike="noStrike" baseline="0" dirty="0">
                <a:solidFill>
                  <a:schemeClr val="bg1"/>
                </a:solidFill>
                <a:latin typeface="Aptos"/>
                <a:ea typeface="Arial"/>
                <a:cs typeface="Arial"/>
              </a:rPr>
              <a:t>(C#</a:t>
            </a:r>
            <a:r>
              <a:rPr lang="en-US" dirty="0">
                <a:solidFill>
                  <a:schemeClr val="bg1"/>
                </a:solidFill>
                <a:latin typeface="Aptos"/>
                <a:cs typeface="Arial"/>
              </a:rPr>
              <a:t>8</a:t>
            </a:r>
            <a:r>
              <a:rPr lang="en-US" sz="3200" b="0" i="0" u="none" strike="noStrike" baseline="0" dirty="0">
                <a:solidFill>
                  <a:schemeClr val="bg1"/>
                </a:solidFill>
                <a:latin typeface="Aptos"/>
                <a:ea typeface="Arial"/>
                <a:cs typeface="Arial"/>
              </a:rPr>
              <a:t>)</a:t>
            </a:r>
            <a:endParaRPr lang="en-US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Aptos"/>
                <a:cs typeface="Arial"/>
              </a:rPr>
              <a:t>File scoped namespace (C#10)</a:t>
            </a:r>
          </a:p>
          <a:p>
            <a:pPr lvl="1">
              <a:buFont typeface="Arial"/>
              <a:buChar char="•"/>
            </a:pPr>
            <a:r>
              <a:rPr lang="en-US" dirty="0" err="1">
                <a:solidFill>
                  <a:schemeClr val="bg1"/>
                </a:solidFill>
                <a:latin typeface="Aptos"/>
                <a:cs typeface="Arial"/>
              </a:rPr>
              <a:t>Vermelding</a:t>
            </a:r>
            <a:r>
              <a:rPr lang="en-US" dirty="0">
                <a:solidFill>
                  <a:schemeClr val="bg1"/>
                </a:solidFill>
                <a:latin typeface="Aptos"/>
                <a:cs typeface="Arial"/>
              </a:rPr>
              <a:t> namespace </a:t>
            </a:r>
            <a:r>
              <a:rPr lang="en-US" dirty="0" err="1">
                <a:solidFill>
                  <a:schemeClr val="bg1"/>
                </a:solidFill>
                <a:latin typeface="Aptos"/>
                <a:cs typeface="Arial"/>
              </a:rPr>
              <a:t>bovenaan</a:t>
            </a:r>
            <a:r>
              <a:rPr lang="en-US" dirty="0">
                <a:solidFill>
                  <a:schemeClr val="bg1"/>
                </a:solidFill>
                <a:latin typeface="Aptos"/>
                <a:cs typeface="Arial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cs typeface="Arial"/>
              </a:rPr>
              <a:t>zonder</a:t>
            </a:r>
            <a:r>
              <a:rPr lang="en-US" dirty="0">
                <a:solidFill>
                  <a:schemeClr val="bg1"/>
                </a:solidFill>
                <a:latin typeface="Aptos"/>
                <a:cs typeface="Arial"/>
              </a:rPr>
              <a:t> braces </a:t>
            </a:r>
            <a:r>
              <a:rPr lang="en-US" dirty="0" err="1">
                <a:solidFill>
                  <a:schemeClr val="bg1"/>
                </a:solidFill>
                <a:latin typeface="Aptos"/>
                <a:cs typeface="Arial"/>
              </a:rPr>
              <a:t>en</a:t>
            </a:r>
            <a:r>
              <a:rPr lang="en-US" dirty="0">
                <a:solidFill>
                  <a:schemeClr val="bg1"/>
                </a:solidFill>
                <a:latin typeface="Aptos"/>
                <a:cs typeface="Arial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cs typeface="Arial"/>
              </a:rPr>
              <a:t>indentatie</a:t>
            </a:r>
            <a:r>
              <a:rPr lang="en-US" dirty="0">
                <a:solidFill>
                  <a:schemeClr val="bg1"/>
                </a:solidFill>
                <a:latin typeface="Aptos"/>
                <a:cs typeface="Arial"/>
              </a:rPr>
              <a:t> code</a:t>
            </a:r>
          </a:p>
          <a:p>
            <a:pPr lvl="1"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Aptos"/>
              <a:cs typeface="Arial"/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buFont typeface="Arial"/>
              <a:buChar char="•"/>
            </a:pPr>
            <a:endParaRPr lang="en-US" dirty="0">
              <a:solidFill>
                <a:srgbClr val="FFFFFF"/>
              </a:solidFill>
              <a:latin typeface="Aptos"/>
              <a:cs typeface="Arial"/>
            </a:endParaRPr>
          </a:p>
          <a:p>
            <a:pPr marL="228600">
              <a:buFont typeface=""/>
              <a:buChar char="•"/>
            </a:pPr>
            <a:endParaRPr lang="en-US" dirty="0">
              <a:solidFill>
                <a:srgbClr val="000000"/>
              </a:solidFill>
              <a:latin typeface="Aptos"/>
              <a:cs typeface="Arial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B9E504A3-2B57-A6A8-E2A1-E1594229F7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7156" t="39024"/>
          <a:stretch>
            <a:fillRect/>
          </a:stretch>
        </p:blipFill>
        <p:spPr>
          <a:xfrm>
            <a:off x="-1438" y="9274654"/>
            <a:ext cx="1040921" cy="1011697"/>
          </a:xfrm>
          <a:prstGeom prst="rect">
            <a:avLst/>
          </a:prstGeom>
        </p:spPr>
      </p:pic>
      <p:sp>
        <p:nvSpPr>
          <p:cNvPr id="20" name="Content Placeholder 11">
            <a:extLst>
              <a:ext uri="{FF2B5EF4-FFF2-40B4-BE49-F238E27FC236}">
                <a16:creationId xmlns:a16="http://schemas.microsoft.com/office/drawing/2014/main" id="{7532AB2C-489C-0B73-3067-4FBD5BE0E435}"/>
              </a:ext>
            </a:extLst>
          </p:cNvPr>
          <p:cNvSpPr txBox="1">
            <a:spLocks/>
          </p:cNvSpPr>
          <p:nvPr/>
        </p:nvSpPr>
        <p:spPr>
          <a:xfrm>
            <a:off x="9144359" y="1267364"/>
            <a:ext cx="8218817" cy="8025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Global using declaration (C#10)</a:t>
            </a:r>
            <a:endParaRPr lang="en-US">
              <a:solidFill>
                <a:schemeClr val="bg1"/>
              </a:solidFill>
            </a:endParaRPr>
          </a:p>
          <a:p>
            <a:pPr lvl="1">
              <a:buFont typeface="Courier New" pitchFamily="34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Definitie</a:t>
            </a: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using statements </a:t>
            </a:r>
            <a:r>
              <a:rPr lang="en-US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voor</a:t>
            </a: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heel project/assembly</a:t>
            </a:r>
          </a:p>
          <a:p>
            <a:pPr lvl="1">
              <a:buFont typeface="Courier New" pitchFamily="34" charset="0"/>
              <a:buChar char="o"/>
            </a:pPr>
            <a:r>
              <a:rPr lang="en-US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global using keyword</a:t>
            </a:r>
          </a:p>
          <a:p>
            <a:pPr lvl="1">
              <a:buFont typeface="Courier New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Meestal </a:t>
            </a:r>
            <a:r>
              <a:rPr lang="en-US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verzameld</a:t>
            </a: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aparte</a:t>
            </a: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file (ex. </a:t>
            </a:r>
            <a:r>
              <a:rPr lang="en-US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GlobalUsings.cs</a:t>
            </a: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5DC868-6B92-45B0-6C52-20F00B6159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013" y="1919737"/>
            <a:ext cx="6940310" cy="22044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C7668D-38C8-4078-A5C2-19037A3753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428" y="5870096"/>
            <a:ext cx="2978989" cy="24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32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60C05DC3-0075-ED3D-1156-BBE5A81659B4}"/>
              </a:ext>
            </a:extLst>
          </p:cNvPr>
          <p:cNvSpPr txBox="1"/>
          <p:nvPr/>
        </p:nvSpPr>
        <p:spPr>
          <a:xfrm>
            <a:off x="-282796" y="1254747"/>
            <a:ext cx="1319991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50" dirty="0">
                <a:solidFill>
                  <a:srgbClr val="E8870A"/>
                </a:solidFill>
                <a:latin typeface="Open Sans Bold"/>
                <a:ea typeface="Open Sans Bold"/>
                <a:cs typeface="Open Sans Bold"/>
              </a:rPr>
              <a:t>VRAGEN?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70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 dirty="0">
                <a:solidFill>
                  <a:srgbClr val="FFFFFF"/>
                </a:solidFill>
                <a:latin typeface="Open Sans Bold"/>
              </a:rPr>
              <a:t>BEDANKT!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450957" y="2309"/>
            <a:ext cx="2517532" cy="680783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2C61DA5B-F738-7EF5-A0C1-D1C41DD81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83" y="1056407"/>
            <a:ext cx="8229600" cy="1143000"/>
          </a:xfrm>
        </p:spPr>
        <p:txBody>
          <a:bodyPr/>
          <a:lstStyle/>
          <a:p>
            <a:r>
              <a:rPr lang="en-US" err="1">
                <a:solidFill>
                  <a:schemeClr val="accent6"/>
                </a:solidFill>
                <a:latin typeface="Open Sans Bold"/>
                <a:ea typeface="Calibri"/>
                <a:cs typeface="Calibri"/>
              </a:rPr>
              <a:t>Overzicht</a:t>
            </a:r>
            <a:endParaRPr lang="en-US" err="1">
              <a:solidFill>
                <a:schemeClr val="accent6"/>
              </a:solidFill>
              <a:latin typeface="Open Sans Bold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0020F08-F199-9377-E0C2-92871C132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983" y="2381969"/>
            <a:ext cx="8229600" cy="452596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Strings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Object construction</a:t>
            </a:r>
            <a:endParaRPr lang="en-US">
              <a:solidFill>
                <a:schemeClr val="bg1"/>
              </a:solidFill>
              <a:latin typeface="Aptos"/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Null safety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Records and immutability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Collections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Pattern matching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Concurrency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Andere</a:t>
            </a:r>
          </a:p>
          <a:p>
            <a:pPr marL="514350" indent="-514350">
              <a:buAutoNum type="arabicPeriod"/>
            </a:pP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8C1B9AA6-1089-B8F9-68A8-280CE5B6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-43462"/>
            <a:ext cx="2870441" cy="1045954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  <a:latin typeface="Open Sans Bold"/>
                <a:ea typeface="Calibri"/>
                <a:cs typeface="Calibri"/>
              </a:rPr>
              <a:t>Strings</a:t>
            </a:r>
            <a:endParaRPr lang="en-US" dirty="0">
              <a:solidFill>
                <a:schemeClr val="accent6"/>
              </a:solidFill>
              <a:latin typeface="Open Sans Bold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CE66DD-2DE8-E09B-9768-858D7A2AD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String interpolation</a:t>
            </a:r>
          </a:p>
          <a:p>
            <a:pPr lvl="1" indent="-342900">
              <a:buFont typeface="Courier New" pitchFamily="34" charset="0"/>
              <a:buChar char="o"/>
            </a:pPr>
            <a:r>
              <a:rPr lang="en-US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Alternatief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voor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String.Format</a:t>
            </a:r>
            <a:endParaRPr lang="en-US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 indent="-342900">
              <a:buFont typeface="Courier New" pitchFamily="34" charset="0"/>
              <a:buChar char="o"/>
            </a:pPr>
            <a:r>
              <a:rPr lang="en-US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Toevoegen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variabelen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tussen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curly braces in </a:t>
            </a:r>
            <a:r>
              <a:rPr lang="en-US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een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string door </a:t>
            </a:r>
            <a:r>
              <a:rPr lang="en-US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voorvoegsel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$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9D18BF-5F71-81DA-55AD-6EEBA3166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262" y="4859907"/>
            <a:ext cx="14820900" cy="1257300"/>
          </a:xfrm>
          <a:prstGeom prst="rect">
            <a:avLst/>
          </a:prstGeom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5A96106E-D0FE-E987-ED19-E3102BEE29F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813509" y="9298139"/>
            <a:ext cx="2304408" cy="6231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CE66DD-2DE8-E09B-9768-858D7A2AD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Raw string literals</a:t>
            </a:r>
            <a:endParaRPr lang="en-US">
              <a:solidFill>
                <a:schemeClr val="bg1"/>
              </a:solidFill>
              <a:latin typeface="Aptos"/>
            </a:endParaRPr>
          </a:p>
          <a:p>
            <a:pPr lvl="1" indent="-342900">
              <a:buFont typeface="Courier New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Multiline</a:t>
            </a:r>
          </a:p>
          <a:p>
            <a:pPr lvl="1" indent="-342900">
              <a:buFont typeface="Courier New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Geen escape chars </a:t>
            </a:r>
            <a:r>
              <a:rPr lang="en-US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nodig</a:t>
            </a:r>
            <a:endParaRPr lang="en-US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 indent="-342900">
              <a:buFont typeface="Courier New" pitchFamily="34" charset="0"/>
              <a:buChar char="o"/>
            </a:pPr>
            <a:r>
              <a:rPr lang="en-US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Handig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voor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JSON/XML data</a:t>
            </a:r>
          </a:p>
          <a:p>
            <a:pPr lvl="1" indent="-342900">
              <a:buFont typeface="Courier New" pitchFamily="34" charset="0"/>
              <a:buChar char="o"/>
            </a:pPr>
            <a:r>
              <a:rPr lang="en-US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Combineerbaar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met string interpolation</a:t>
            </a:r>
          </a:p>
          <a:p>
            <a:pPr lvl="2" indent="-342900">
              <a:buFont typeface="Wingdings" pitchFamily="34" charset="0"/>
              <a:buChar char="§"/>
            </a:pP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$ </a:t>
            </a:r>
            <a:r>
              <a:rPr lang="en-US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teken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geeft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aan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hoeveel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braces </a:t>
            </a:r>
            <a:r>
              <a:rPr lang="en-US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nodig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zijn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om </a:t>
            </a:r>
            <a:r>
              <a:rPr lang="en-US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een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interpolatie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te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starten</a:t>
            </a:r>
            <a:endParaRPr lang="en-US">
              <a:solidFill>
                <a:schemeClr val="bg1"/>
              </a:solidFill>
              <a:latin typeface="Aptos"/>
              <a:ea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5E0692-2276-FF84-5D5B-170F53059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7954" y="1805257"/>
            <a:ext cx="7981950" cy="5619750"/>
          </a:xfrm>
          <a:prstGeom prst="rect">
            <a:avLst/>
          </a:prstGeom>
        </p:spPr>
      </p:pic>
      <p:sp>
        <p:nvSpPr>
          <p:cNvPr id="16" name="Title 10">
            <a:extLst>
              <a:ext uri="{FF2B5EF4-FFF2-40B4-BE49-F238E27FC236}">
                <a16:creationId xmlns:a16="http://schemas.microsoft.com/office/drawing/2014/main" id="{F3E9B50A-77B4-9650-BADA-829F0E9B9873}"/>
              </a:ext>
            </a:extLst>
          </p:cNvPr>
          <p:cNvSpPr txBox="1">
            <a:spLocks/>
          </p:cNvSpPr>
          <p:nvPr/>
        </p:nvSpPr>
        <p:spPr>
          <a:xfrm>
            <a:off x="1028699" y="-43462"/>
            <a:ext cx="2870441" cy="1045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  <a:latin typeface="Open Sans Bold"/>
                <a:ea typeface="Calibri"/>
                <a:cs typeface="Calibri"/>
              </a:rPr>
              <a:t>Strings</a:t>
            </a:r>
            <a:endParaRPr lang="en-US" dirty="0">
              <a:solidFill>
                <a:schemeClr val="accent6"/>
              </a:solidFill>
              <a:latin typeface="Open Sans Bold"/>
            </a:endParaRPr>
          </a:p>
        </p:txBody>
      </p:sp>
      <p:pic>
        <p:nvPicPr>
          <p:cNvPr id="20" name="Picture 10">
            <a:extLst>
              <a:ext uri="{FF2B5EF4-FFF2-40B4-BE49-F238E27FC236}">
                <a16:creationId xmlns:a16="http://schemas.microsoft.com/office/drawing/2014/main" id="{B0956756-4E0A-7446-CAE4-1DF309E417D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813509" y="9298139"/>
            <a:ext cx="2304408" cy="62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78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813509" y="9298139"/>
            <a:ext cx="2304408" cy="62315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59FAA51-2819-38DF-AC5F-40765F5C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9" y="-32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  <a:latin typeface="Open Sans Bold"/>
                <a:ea typeface="Calibri"/>
                <a:cs typeface="Calibri"/>
              </a:rPr>
              <a:t>Object construction</a:t>
            </a:r>
            <a:endParaRPr lang="en-US">
              <a:solidFill>
                <a:schemeClr val="accent6"/>
              </a:solidFill>
              <a:latin typeface="Open Sans Bold"/>
              <a:ea typeface="Open Sans Bold"/>
              <a:cs typeface="Open Sans Bold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5A9C848-0DAC-346A-ACA3-FD386C793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374" y="1600200"/>
            <a:ext cx="8213426" cy="73349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Object initializers</a:t>
            </a:r>
          </a:p>
          <a:p>
            <a:pPr lvl="1" indent="-342900">
              <a:buFont typeface="Courier New" pitchFamily="34" charset="0"/>
              <a:buChar char="o"/>
            </a:pPr>
            <a:r>
              <a:rPr lang="en-US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Creatie</a:t>
            </a: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object </a:t>
            </a:r>
            <a:r>
              <a:rPr lang="en-US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zonder</a:t>
            </a: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</a:t>
            </a:r>
            <a:r>
              <a:rPr lang="en-US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aanroepen</a:t>
            </a: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constructor</a:t>
            </a:r>
          </a:p>
          <a:p>
            <a:pPr lvl="1" indent="-342900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lvl="1" indent="-342900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indent="-514350"/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Anonymous types</a:t>
            </a:r>
          </a:p>
          <a:p>
            <a:pPr lvl="1" indent="-342900">
              <a:buFont typeface="Courier New" pitchFamily="34" charset="0"/>
              <a:buChar char="o"/>
            </a:pPr>
            <a:r>
              <a:rPr lang="en-US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Creatie</a:t>
            </a: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</a:t>
            </a:r>
            <a:r>
              <a:rPr lang="en-US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nieuwe</a:t>
            </a: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</a:t>
            </a:r>
            <a:r>
              <a:rPr lang="en-US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objecten</a:t>
            </a: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</a:t>
            </a:r>
            <a:r>
              <a:rPr lang="en-US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zonder</a:t>
            </a: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</a:t>
            </a:r>
            <a:r>
              <a:rPr lang="en-US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expliciete</a:t>
            </a: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class definition</a:t>
            </a:r>
          </a:p>
          <a:p>
            <a:pPr lvl="1" indent="-342900">
              <a:buFont typeface="Courier New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New {} syntax</a:t>
            </a:r>
          </a:p>
          <a:p>
            <a:pPr lvl="1" indent="-342900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indent="-514350"/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Auto properties</a:t>
            </a:r>
          </a:p>
          <a:p>
            <a:pPr lvl="1" indent="-342900">
              <a:buFont typeface="Courier New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Property met { get; set; } accessor</a:t>
            </a:r>
          </a:p>
          <a:p>
            <a:pPr lvl="1" indent="-342900">
              <a:buFont typeface="Courier New" pitchFamily="34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Automatische</a:t>
            </a: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generatie</a:t>
            </a: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 van backing field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C41238-73BC-0ACB-30FC-75144B8BA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4229" y="1382563"/>
            <a:ext cx="4095750" cy="2076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B175A2-684B-CFDD-0654-BBFC22F40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6026" y="4052079"/>
            <a:ext cx="4097547" cy="20911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A9FDA5-ED4E-5685-D5E5-77F81E89EF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23894" y="6448245"/>
            <a:ext cx="5206042" cy="2943765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CB19FE07-327D-F3D2-0F0C-3961423161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7156" t="39024"/>
          <a:stretch>
            <a:fillRect/>
          </a:stretch>
        </p:blipFill>
        <p:spPr>
          <a:xfrm>
            <a:off x="-1438" y="9274654"/>
            <a:ext cx="1040921" cy="10116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813509" y="9298139"/>
            <a:ext cx="2304408" cy="62315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59FAA51-2819-38DF-AC5F-40765F5C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862" y="-32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  <a:latin typeface="Open Sans Bold"/>
                <a:ea typeface="Calibri"/>
                <a:cs typeface="Calibri"/>
              </a:rPr>
              <a:t>Object construction</a:t>
            </a:r>
            <a:endParaRPr lang="en-US">
              <a:solidFill>
                <a:schemeClr val="accent6"/>
              </a:solidFill>
              <a:latin typeface="Open Sans Bold"/>
              <a:ea typeface="Open Sans Bold"/>
              <a:cs typeface="Open Sans Bold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5A9C848-0DAC-346A-ACA3-FD386C793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374" y="1600200"/>
            <a:ext cx="8213426" cy="733493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Expression body property syntax (C#7)</a:t>
            </a:r>
            <a:endParaRPr lang="en-US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lvl="1" indent="-342900">
              <a:buFont typeface="Courier New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Lambda arrow function</a:t>
            </a:r>
          </a:p>
          <a:p>
            <a:pPr lvl="1">
              <a:buFont typeface="Courier New" pitchFamily="34" charset="0"/>
              <a:buChar char="o"/>
            </a:pPr>
            <a:r>
              <a:rPr lang="en-US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Readonly</a:t>
            </a:r>
            <a:endParaRPr lang="en-US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Init only properties (C#9)</a:t>
            </a:r>
          </a:p>
          <a:p>
            <a:pPr lvl="1" indent="-342900">
              <a:buFont typeface="Courier New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Property </a:t>
            </a:r>
            <a:r>
              <a:rPr lang="en-US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kan</a:t>
            </a: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</a:t>
            </a:r>
            <a:r>
              <a:rPr lang="en-US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enkel</a:t>
            </a: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</a:t>
            </a:r>
            <a:r>
              <a:rPr lang="en-US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gewijzigd</a:t>
            </a: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</a:t>
            </a:r>
            <a:r>
              <a:rPr lang="en-US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worden</a:t>
            </a: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</a:t>
            </a:r>
            <a:r>
              <a:rPr lang="en-US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bij</a:t>
            </a: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</a:t>
            </a:r>
            <a:r>
              <a:rPr lang="en-US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constructie</a:t>
            </a:r>
            <a:endParaRPr lang="en-US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lvl="1" indent="-342900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lvl="1" indent="-342900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indent="-514350"/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Required properties (C#11)</a:t>
            </a:r>
          </a:p>
          <a:p>
            <a:pPr lvl="1" indent="-342900">
              <a:buFont typeface="Courier New" pitchFamily="34" charset="0"/>
              <a:buChar char="o"/>
            </a:pPr>
            <a:r>
              <a:rPr lang="en-US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Verplicht</a:t>
            </a: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</a:t>
            </a:r>
            <a:r>
              <a:rPr lang="en-US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initializeren</a:t>
            </a: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van properties </a:t>
            </a:r>
            <a:r>
              <a:rPr lang="en-US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bij</a:t>
            </a: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Object initializers</a:t>
            </a:r>
          </a:p>
          <a:p>
            <a:pPr lvl="1" indent="-342900">
              <a:buFont typeface="Courier New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required keyword</a:t>
            </a:r>
          </a:p>
          <a:p>
            <a:pPr lvl="1" indent="-342900">
              <a:buFont typeface="Courier New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[</a:t>
            </a:r>
            <a:r>
              <a:rPr lang="en-US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SetRequiredMembers</a:t>
            </a: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] </a:t>
            </a:r>
            <a:r>
              <a:rPr lang="en-US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attribuut</a:t>
            </a: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op constructors om </a:t>
            </a:r>
            <a:r>
              <a:rPr lang="en-US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initialisatie</a:t>
            </a: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mogelijk</a:t>
            </a: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te</a:t>
            </a:r>
            <a:r>
              <a:rPr lang="en-US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maken</a:t>
            </a:r>
            <a:endParaRPr lang="en-US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48F2A1-061B-B3C9-E2F2-46BFA6EE4A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15550" y="3537728"/>
            <a:ext cx="5486400" cy="1809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D9A430-E9C4-A44A-85E7-39202C7CD8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17886" y="1601458"/>
            <a:ext cx="5848350" cy="1390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5E4EE2-FF71-BBF9-F1E8-38B3BE4CBE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16089" y="5823370"/>
            <a:ext cx="7000336" cy="3417139"/>
          </a:xfrm>
          <a:prstGeom prst="rect">
            <a:avLst/>
          </a:prstGeom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944B7B50-B11E-2E2B-4DA4-9EC2297CEA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7156" t="39024"/>
          <a:stretch>
            <a:fillRect/>
          </a:stretch>
        </p:blipFill>
        <p:spPr>
          <a:xfrm>
            <a:off x="-1438" y="9274654"/>
            <a:ext cx="1040921" cy="101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02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813509" y="9298139"/>
            <a:ext cx="2304408" cy="62315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59FAA51-2819-38DF-AC5F-40765F5C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9" y="-32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  <a:latin typeface="Open Sans Bold"/>
                <a:ea typeface="Calibri"/>
                <a:cs typeface="Calibri"/>
              </a:rPr>
              <a:t>Object construction</a:t>
            </a:r>
            <a:endParaRPr lang="en-US">
              <a:solidFill>
                <a:schemeClr val="accent6"/>
              </a:solidFill>
              <a:latin typeface="Open Sans Bold"/>
              <a:ea typeface="Open Sans Bold"/>
              <a:cs typeface="Open Sans Bold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5A9C848-0DAC-346A-ACA3-FD386C793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374" y="1600200"/>
            <a:ext cx="8213426" cy="733493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Value tuples (C#7)</a:t>
            </a:r>
          </a:p>
          <a:p>
            <a:pPr lvl="1">
              <a:buFont typeface="Courier New" pitchFamily="34" charset="0"/>
              <a:buChar char="o"/>
            </a:pPr>
            <a:r>
              <a:rPr lang="en-US" sz="200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Lichtgewicht</a:t>
            </a:r>
            <a:r>
              <a:rPr lang="en-US" sz="20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data-</a:t>
            </a:r>
            <a:r>
              <a:rPr lang="en-US" sz="200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structuur</a:t>
            </a:r>
            <a:endParaRPr lang="en-US" sz="2000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lvl="1">
              <a:buFont typeface="Courier New" pitchFamily="34" charset="0"/>
              <a:buChar char="o"/>
            </a:pPr>
            <a:r>
              <a:rPr lang="en-US" sz="200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Groeperen</a:t>
            </a:r>
            <a:r>
              <a:rPr lang="en-US" sz="20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van </a:t>
            </a:r>
            <a:r>
              <a:rPr lang="en-US" sz="200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meerdere</a:t>
            </a:r>
            <a:r>
              <a:rPr lang="en-US" sz="20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gerelateerde</a:t>
            </a:r>
            <a:r>
              <a:rPr lang="en-US" sz="20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gegevens</a:t>
            </a:r>
            <a:endParaRPr lang="en-US" sz="2000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lvl="1">
              <a:buFont typeface="Courier New" pitchFamily="34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Value type =&gt; equality</a:t>
            </a:r>
          </a:p>
          <a:p>
            <a:pPr lvl="1">
              <a:buFont typeface="Courier New" pitchFamily="34" charset="0"/>
              <a:buChar char="o"/>
            </a:pPr>
            <a:r>
              <a:rPr lang="en-US" sz="2000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Vervanging</a:t>
            </a:r>
            <a:r>
              <a:rPr lang="en-US" sz="20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System.Tuple</a:t>
            </a:r>
          </a:p>
          <a:p>
            <a:pPr lvl="1">
              <a:buFont typeface="Courier New" pitchFamily="34" charset="0"/>
              <a:buChar char="o"/>
            </a:pPr>
            <a:r>
              <a:rPr lang="en-US" sz="2000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Naamgeving</a:t>
            </a:r>
            <a:r>
              <a:rPr lang="en-US" sz="20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elementen</a:t>
            </a:r>
            <a:r>
              <a:rPr lang="en-US" sz="20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optioneel</a:t>
            </a:r>
            <a:endParaRPr lang="en-US" sz="2000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pPr lvl="1">
              <a:buFont typeface="Courier New" pitchFamily="34" charset="0"/>
              <a:buChar char="o"/>
            </a:pPr>
            <a:r>
              <a:rPr lang="en-US" sz="2000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Deconstructie</a:t>
            </a:r>
            <a:r>
              <a:rPr lang="en-US" sz="20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(</a:t>
            </a:r>
            <a:r>
              <a:rPr lang="en-US" sz="2000" dirty="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cfr</a:t>
            </a:r>
            <a:r>
              <a:rPr lang="en-US" sz="20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. JS/TS)</a:t>
            </a:r>
          </a:p>
          <a:p>
            <a:pPr lvl="1">
              <a:buFont typeface="Courier New" pitchFamily="34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Alias</a:t>
            </a:r>
          </a:p>
          <a:p>
            <a:endParaRPr lang="en-US" sz="2400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endParaRPr lang="en-US" sz="2400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  <a:p>
            <a:r>
              <a:rPr lang="en-US" sz="24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Primary constructors (C#12)</a:t>
            </a:r>
            <a:endParaRPr lang="en-US" sz="2400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r>
              <a:rPr lang="en-US" sz="200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Vereenvoudigde</a:t>
            </a:r>
            <a:r>
              <a:rPr lang="en-US" sz="20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syntax </a:t>
            </a:r>
            <a:r>
              <a:rPr lang="en-US" sz="200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voor</a:t>
            </a:r>
            <a:r>
              <a:rPr lang="en-US" sz="20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classes </a:t>
            </a:r>
            <a:r>
              <a:rPr lang="en-US" sz="200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en</a:t>
            </a:r>
            <a:r>
              <a:rPr lang="en-US" sz="20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structs (</a:t>
            </a:r>
            <a:r>
              <a:rPr lang="en-US" sz="200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cfr</a:t>
            </a:r>
            <a:r>
              <a:rPr lang="en-US" sz="20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. Record)</a:t>
            </a:r>
          </a:p>
          <a:p>
            <a:pPr lvl="1">
              <a:buFont typeface="Courier New" pitchFamily="34" charset="0"/>
              <a:buChar char="o"/>
            </a:pPr>
            <a:r>
              <a:rPr lang="en-US" sz="200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Declaratie</a:t>
            </a:r>
            <a:r>
              <a:rPr lang="en-US" sz="20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primaire</a:t>
            </a:r>
            <a:r>
              <a:rPr lang="en-US" sz="20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constructor </a:t>
            </a:r>
            <a:r>
              <a:rPr lang="en-US" sz="200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na</a:t>
            </a:r>
            <a:r>
              <a:rPr lang="en-US" sz="20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class name</a:t>
            </a: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r>
              <a:rPr lang="en-US" sz="200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Vervangt</a:t>
            </a:r>
            <a:r>
              <a:rPr lang="en-US" sz="20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de </a:t>
            </a:r>
            <a:r>
              <a:rPr lang="en-US" sz="200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standaard</a:t>
            </a:r>
            <a:r>
              <a:rPr lang="en-US" sz="20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implicit </a:t>
            </a:r>
            <a:r>
              <a:rPr lang="en-US" sz="2000" err="1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parameterloze</a:t>
            </a:r>
            <a:r>
              <a:rPr lang="en-US" sz="2000" dirty="0">
                <a:solidFill>
                  <a:schemeClr val="bg1"/>
                </a:solidFill>
                <a:latin typeface="Aptos"/>
                <a:ea typeface="Open Sans Bold"/>
                <a:cs typeface="Open Sans Bold"/>
              </a:rPr>
              <a:t> constructor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ptos"/>
              <a:ea typeface="Open Sans Bold"/>
              <a:cs typeface="Open Sans 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82DDFA-E583-1B07-5D8C-073535A8B2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9842" y="7114097"/>
            <a:ext cx="6368811" cy="1202307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B9E504A3-2B57-A6A8-E2A1-E1594229F7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27156" t="39024"/>
          <a:stretch>
            <a:fillRect/>
          </a:stretch>
        </p:blipFill>
        <p:spPr>
          <a:xfrm>
            <a:off x="-1438" y="9274654"/>
            <a:ext cx="1040921" cy="10116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70C8E1-1866-6670-1D28-AD9C79D0C5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3101" y="768470"/>
            <a:ext cx="7657741" cy="816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1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8C1B9AA6-1089-B8F9-68A8-280CE5B6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-16505"/>
            <a:ext cx="4234493" cy="10189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Open Sans Bold"/>
                <a:ea typeface="Calibri"/>
                <a:cs typeface="Calibri"/>
              </a:rPr>
              <a:t>Null safety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CE66DD-2DE8-E09B-9768-858D7A2AD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57" y="1600200"/>
            <a:ext cx="8202643" cy="78956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Nullable value types (C#2)</a:t>
            </a:r>
          </a:p>
          <a:p>
            <a:pPr lvl="1" indent="-342900">
              <a:buFont typeface="Courier New" pitchFamily="34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Niet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enkel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meer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nullable reference types</a:t>
            </a:r>
          </a:p>
          <a:p>
            <a:pPr lvl="1" indent="-342900">
              <a:buFont typeface="Courier New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int? Age = null</a:t>
            </a:r>
          </a:p>
          <a:p>
            <a:pPr lvl="1" indent="-342900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Null-coalescing operator (C#2)</a:t>
            </a:r>
          </a:p>
          <a:p>
            <a:pPr lvl="1" indent="-342900">
              <a:buFont typeface="Courier New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??</a:t>
            </a:r>
          </a:p>
          <a:p>
            <a:pPr lvl="1" indent="-342900">
              <a:buFont typeface="Courier New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Default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waarde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toekennen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indien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expressie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null is</a:t>
            </a:r>
          </a:p>
          <a:p>
            <a:pPr lvl="1" indent="-342900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Null-conditional operator</a:t>
            </a:r>
          </a:p>
          <a:p>
            <a:pPr lvl="1">
              <a:buFont typeface="Courier New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?.</a:t>
            </a:r>
          </a:p>
          <a:p>
            <a:pPr lvl="1" indent="-342900">
              <a:buFont typeface="Courier New" pitchFamily="34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Veilige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manier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om nullable properties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aan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te</a:t>
            </a:r>
            <a:r>
              <a:rPr lang="en-US" dirty="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"/>
                <a:ea typeface="Calibri"/>
                <a:cs typeface="Calibri"/>
              </a:rPr>
              <a:t>roepen</a:t>
            </a: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endParaRPr lang="en-US" dirty="0">
              <a:solidFill>
                <a:schemeClr val="bg1"/>
              </a:solidFill>
              <a:latin typeface="Aptos"/>
              <a:ea typeface="Calibri"/>
              <a:cs typeface="Calibri"/>
            </a:endParaRPr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5A96106E-D0FE-E987-ED19-E3102BEE29F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813509" y="9298139"/>
            <a:ext cx="2304408" cy="6231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AC1268-C713-817E-DFA0-A89B3739024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11" t="-10863" r="10645" b="11255"/>
          <a:stretch/>
        </p:blipFill>
        <p:spPr>
          <a:xfrm>
            <a:off x="9061869" y="3643582"/>
            <a:ext cx="8675035" cy="1366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7136B3-E0F9-B10C-E205-8A97FBB950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3846" y="6736871"/>
            <a:ext cx="78486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87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DFDEDD944DBB419DDA1B5C24C6FC88" ma:contentTypeVersion="14" ma:contentTypeDescription="Een nieuw document maken." ma:contentTypeScope="" ma:versionID="2c7df88e986d403c8fcf54f64abd1b44">
  <xsd:schema xmlns:xsd="http://www.w3.org/2001/XMLSchema" xmlns:xs="http://www.w3.org/2001/XMLSchema" xmlns:p="http://schemas.microsoft.com/office/2006/metadata/properties" xmlns:ns2="7e593b41-1260-4379-bca5-b3dbef89a58c" xmlns:ns3="def8de88-672e-4ba2-a197-90d434cec97e" targetNamespace="http://schemas.microsoft.com/office/2006/metadata/properties" ma:root="true" ma:fieldsID="4bf32da40dbf77b1fe9420f235ed19b7" ns2:_="" ns3:_="">
    <xsd:import namespace="7e593b41-1260-4379-bca5-b3dbef89a58c"/>
    <xsd:import namespace="def8de88-672e-4ba2-a197-90d434cec9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593b41-1260-4379-bca5-b3dbef89a5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Afbeeldingtags" ma:readOnly="false" ma:fieldId="{5cf76f15-5ced-4ddc-b409-7134ff3c332f}" ma:taxonomyMulti="true" ma:sspId="5a317587-b1d4-4410-b6e6-cf774bd8dd8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f8de88-672e-4ba2-a197-90d434cec97e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9faf23eb-f8e3-4be6-9863-6fbc001a9877}" ma:internalName="TaxCatchAll" ma:showField="CatchAllData" ma:web="def8de88-672e-4ba2-a197-90d434cec97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ef8de88-672e-4ba2-a197-90d434cec97e" xsi:nil="true"/>
    <lcf76f155ced4ddcb4097134ff3c332f xmlns="7e593b41-1260-4379-bca5-b3dbef89a58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1D06600-6CA3-4046-9CC9-89431E2FF7A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FC965B-92A5-4915-8C52-9BEFBDFC3FC5}">
  <ds:schemaRefs>
    <ds:schemaRef ds:uri="7e593b41-1260-4379-bca5-b3dbef89a58c"/>
    <ds:schemaRef ds:uri="def8de88-672e-4ba2-a197-90d434cec97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1EADA78-A547-42F5-BDDA-EF1A4033FEE1}">
  <ds:schemaRefs>
    <ds:schemaRef ds:uri="7e593b41-1260-4379-bca5-b3dbef89a58c"/>
    <ds:schemaRef ds:uri="def8de88-672e-4ba2-a197-90d434cec97e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C# versie timeline</vt:lpstr>
      <vt:lpstr>Overzicht</vt:lpstr>
      <vt:lpstr>Strings</vt:lpstr>
      <vt:lpstr>PowerPoint Presentation</vt:lpstr>
      <vt:lpstr>Object construction</vt:lpstr>
      <vt:lpstr>Object construction</vt:lpstr>
      <vt:lpstr>Object construction</vt:lpstr>
      <vt:lpstr>Null safety</vt:lpstr>
      <vt:lpstr>Null safety</vt:lpstr>
      <vt:lpstr>Records and immutability</vt:lpstr>
      <vt:lpstr>PowerPoint Presentation</vt:lpstr>
      <vt:lpstr>PowerPoint Presentation</vt:lpstr>
      <vt:lpstr>PowerPoint Presentation</vt:lpstr>
      <vt:lpstr>Pattern matching</vt:lpstr>
      <vt:lpstr>Pattern matching</vt:lpstr>
      <vt:lpstr>PowerPoint Presentation</vt:lpstr>
      <vt:lpstr>PowerPoint Presentation</vt:lpstr>
      <vt:lpstr>PowerPoint Presentation</vt:lpstr>
      <vt:lpstr>PowerPoint Presentation</vt:lpstr>
      <vt:lpstr>Andere</vt:lpstr>
      <vt:lpstr>Andere</vt:lpstr>
      <vt:lpstr>Andere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revision>1062</cp:revision>
  <dcterms:created xsi:type="dcterms:W3CDTF">2006-08-16T00:00:00Z</dcterms:created>
  <dcterms:modified xsi:type="dcterms:W3CDTF">2025-01-23T15:24:28Z</dcterms:modified>
  <dc:identifier>DAE4nIrG1s0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0x0101003CDFDEDD944DBB419DDA1B5C24C6FC88</vt:lpwstr>
  </property>
</Properties>
</file>